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0.jpeg" ContentType="image/jpeg"/>
  <Override PartName="/ppt/notesSlides/notesSlide11.xml" ContentType="application/vnd.openxmlformats-officedocument.presentationml.notesSlide+xml"/>
  <Override PartName="/ppt/media/image11.jpeg" ContentType="image/jpeg"/>
  <Override PartName="/ppt/notesSlides/notesSlide12.xml" ContentType="application/vnd.openxmlformats-officedocument.presentationml.notesSlide+xml"/>
  <Override PartName="/ppt/media/image12.jpeg" ContentType="image/jpeg"/>
  <Override PartName="/ppt/media/image13.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solidFill>
                <a:srgbClr val="000000"/>
              </a:solidFill>
              <a:prstDash val="solid"/>
              <a:round/>
            </a:ln>
          </a:top>
          <a:bottom>
            <a:ln w="12700" cap="flat">
              <a:solidFill>
                <a:srgbClr val="000000"/>
              </a:solidFill>
              <a:prstDash val="solid"/>
              <a:round/>
            </a:ln>
          </a:bottom>
          <a:insideH>
            <a:ln w="12700" cap="flat">
              <a:noFill/>
              <a:miter lim="400000"/>
            </a:ln>
          </a:insideH>
          <a:insideV>
            <a:ln w="12700" cap="flat">
              <a:noFill/>
              <a:miter lim="400000"/>
            </a:ln>
          </a:insideV>
        </a:tcBdr>
        <a:fill>
          <a:noFill/>
        </a:fill>
      </a:tcStyle>
    </a:lastRow>
    <a:fir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solidFill>
                <a:srgbClr val="000000"/>
              </a:solidFill>
              <a:prstDash val="solid"/>
              <a:round/>
            </a:ln>
          </a:top>
          <a:bottom>
            <a:ln w="12700" cap="flat">
              <a:solidFill>
                <a:srgbClr val="000000"/>
              </a:solidFill>
              <a:prstDash val="solid"/>
              <a:round/>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8EA"/>
          </a:solidFill>
        </a:fill>
      </a:tcStyle>
    </a:wholeTbl>
    <a:band2H>
      <a:tcTxStyle b="def" i="def"/>
      <a:tcStyle>
        <a:tcBdr/>
        <a:fill>
          <a:solidFill>
            <a:srgbClr val="E9F4F5"/>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8E6"/>
          </a:solidFill>
        </a:fill>
      </a:tcStyle>
    </a:wholeTbl>
    <a:band2H>
      <a:tcTxStyle b="def" i="def"/>
      <a:tcStyle>
        <a:tcBdr/>
        <a:fill>
          <a:solidFill>
            <a:srgbClr val="E8EDF3"/>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BD0"/>
          </a:solidFill>
        </a:fill>
      </a:tcStyle>
    </a:wholeTbl>
    <a:band2H>
      <a:tcTxStyle b="def" i="def"/>
      <a:tcStyle>
        <a:tcBdr/>
        <a:fill>
          <a:solidFill>
            <a:srgbClr val="EAE7E9"/>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8" name="Shape 138"/>
          <p:cNvSpPr/>
          <p:nvPr>
            <p:ph type="sldImg"/>
          </p:nvPr>
        </p:nvSpPr>
        <p:spPr>
          <a:xfrm>
            <a:off x="1143000" y="685800"/>
            <a:ext cx="4572000" cy="3429000"/>
          </a:xfrm>
          <a:prstGeom prst="rect">
            <a:avLst/>
          </a:prstGeom>
        </p:spPr>
        <p:txBody>
          <a:bodyPr/>
          <a:lstStyle/>
          <a:p>
            <a:pPr/>
          </a:p>
        </p:txBody>
      </p:sp>
      <p:sp>
        <p:nvSpPr>
          <p:cNvPr id="139" name="Shape 13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Calibri"/>
      </a:defRPr>
    </a:lvl1pPr>
    <a:lvl2pPr indent="228600" latinLnBrk="0">
      <a:defRPr sz="1400">
        <a:latin typeface="+mn-lt"/>
        <a:ea typeface="+mn-ea"/>
        <a:cs typeface="+mn-cs"/>
        <a:sym typeface="Calibri"/>
      </a:defRPr>
    </a:lvl2pPr>
    <a:lvl3pPr indent="457200" latinLnBrk="0">
      <a:defRPr sz="1400">
        <a:latin typeface="+mn-lt"/>
        <a:ea typeface="+mn-ea"/>
        <a:cs typeface="+mn-cs"/>
        <a:sym typeface="Calibri"/>
      </a:defRPr>
    </a:lvl3pPr>
    <a:lvl4pPr indent="685800" latinLnBrk="0">
      <a:defRPr sz="1400">
        <a:latin typeface="+mn-lt"/>
        <a:ea typeface="+mn-ea"/>
        <a:cs typeface="+mn-cs"/>
        <a:sym typeface="Calibri"/>
      </a:defRPr>
    </a:lvl4pPr>
    <a:lvl5pPr indent="914400" latinLnBrk="0">
      <a:defRPr sz="1400">
        <a:latin typeface="+mn-lt"/>
        <a:ea typeface="+mn-ea"/>
        <a:cs typeface="+mn-cs"/>
        <a:sym typeface="Calibri"/>
      </a:defRPr>
    </a:lvl5pPr>
    <a:lvl6pPr indent="1143000" latinLnBrk="0">
      <a:defRPr sz="1400">
        <a:latin typeface="+mn-lt"/>
        <a:ea typeface="+mn-ea"/>
        <a:cs typeface="+mn-cs"/>
        <a:sym typeface="Calibri"/>
      </a:defRPr>
    </a:lvl6pPr>
    <a:lvl7pPr indent="1371600" latinLnBrk="0">
      <a:defRPr sz="1400">
        <a:latin typeface="+mn-lt"/>
        <a:ea typeface="+mn-ea"/>
        <a:cs typeface="+mn-cs"/>
        <a:sym typeface="Calibri"/>
      </a:defRPr>
    </a:lvl7pPr>
    <a:lvl8pPr indent="1600200" latinLnBrk="0">
      <a:defRPr sz="1400">
        <a:latin typeface="+mn-lt"/>
        <a:ea typeface="+mn-ea"/>
        <a:cs typeface="+mn-cs"/>
        <a:sym typeface="Calibri"/>
      </a:defRPr>
    </a:lvl8pPr>
    <a:lvl9pPr indent="1828800" latinLnBrk="0">
      <a:defRPr sz="14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a:r>
              <a:t>This is the fifth of six PowerPoints covering material in the 2026 Conference Agenda Report (or CAR for short).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Two sets of results—those from members and those from delegates—are  distributed at the World Service Conference and included as an appendix in the conference minutes.</a:t>
            </a:r>
          </a:p>
          <a:p>
            <a:pPr/>
          </a:p>
          <a:p>
            <a:pPr/>
            <a:r>
              <a:t>Please fill out the survey by 1 April 2026, so that there is enough time to compile your responses for the conference to consider.</a:t>
            </a: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Several items in the Recovery Literature section of the survey have been the subject of ongoing discussions and/or conference action.</a:t>
            </a:r>
          </a:p>
          <a:p>
            <a:pPr/>
          </a:p>
          <a:p>
            <a:pPr/>
            <a:r>
              <a:t>Dealing with Disruptive and Predatory Behavior was an Issue Discussion Topic this past cycle, and Fellowship input clearly indicated a desire for new or revised material on the topic. </a:t>
            </a:r>
          </a:p>
          <a:p>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Another Issue Discussion Topic the cycle was DRT/MAT as It Relates to NA: Helping Members Take Root. As the essay on the topic in this CAR indicates, our Fellowship seems to be divided on this issue. It is the intention to have a discussion at WSC 2026 on the topic, and there is a form to gather input on discussion questions at na.org/survey.</a:t>
            </a:r>
          </a:p>
          <a:p>
            <a:pPr/>
          </a:p>
          <a:p>
            <a:pPr/>
            <a:r>
              <a:t>Gender-Neutral and Inclusive Language in NA Literature was also an Issue Discussion Topic this past cycle, and again, the Fellowship does not seem to have consensus on this topic. As with DRT/MAT as It Relates to NA, there is an essay and discussion questions in this CAR, and again, an input form is posted on na.org/survey to help inform conference discussions on the topic. One of the project plans in the Conference Approval Track material will be on this topic, as directed by Motion #14 in 2023: “To direct the World Board to create a project plan for consideration at the next WSC to investigate changes and/or additional wording to NA literature from gender specific language to gender neutral and inclusive language.”</a:t>
            </a:r>
          </a:p>
          <a:p>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r>
              <a:t>One more explanatory note: You may recall that the CAR Survey in 2023 contained a number of items related to new or revised Step material. One of the focuses the conference approved for the New and Revised Recovery Literature project plan was to survey the Fellowship to help determine what new or revised Step-related material members want to see. The Fellowship was surveyed, and there seems to be no clear direction. Some members would like material for newcomers, some for longtimers, some for incarcerated members. Some members would like to see revisions to existing material. There is not a consensus. What’s more, the survey was conducted before the NA Survival Kit was published, and that publication may satisfy some of the needs that members have expressed. </a:t>
            </a:r>
          </a:p>
          <a:p>
            <a:pPr/>
          </a:p>
          <a:p>
            <a:pPr/>
            <a:r>
              <a:t>There are two Step-related pieces in the CAR Survey: one each in “new” and “revised” recovery literature.</a:t>
            </a:r>
          </a:p>
          <a:p>
            <a:pPr/>
          </a:p>
          <a:p>
            <a:pPr/>
            <a:r>
              <a:t>The results of the survey on Step working materials will be reported in the Conference Report as will summaries for the Issue Discussion Topics. </a:t>
            </a:r>
          </a:p>
          <a:p>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This is the full list of items in the New Recovery Literature section of the survey. Please select up to two items from this list. </a:t>
            </a:r>
          </a:p>
          <a:p>
            <a:pPr/>
          </a:p>
          <a:p>
            <a:pPr>
              <a:defRPr b="1"/>
            </a:pPr>
            <a:r>
              <a:t>pause for discussion </a:t>
            </a:r>
          </a:p>
          <a:p>
            <a:pPr/>
          </a:p>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This is the full list of items in the Revised Recovery Literature section. Please choose no more than two from this list.</a:t>
            </a:r>
          </a:p>
          <a:p>
            <a:pPr/>
          </a:p>
          <a:p>
            <a:pPr>
              <a:defRPr b="1"/>
            </a:pPr>
            <a:r>
              <a:t>pause for discussion</a:t>
            </a:r>
          </a:p>
          <a:p>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r>
              <a:t>The fourth Issue Discussion Topic from last cycle was Reimagining and Revitalizing Service Committees. Fellowship input on the topic seems to point to updating Planning Basics, a suggestion that came up repeatedly. </a:t>
            </a:r>
          </a:p>
          <a:p>
            <a:pPr/>
          </a:p>
          <a:p>
            <a:pPr/>
            <a:r>
              <a:t>As we just mentioned, Dealing with Disruptive and Predatory Behavior was also an Issue Discussion Topic this past cycle, and Fellowship input clearly indicated a desire for new or revised material on the topic. </a:t>
            </a:r>
          </a:p>
          <a:p>
            <a:pPr/>
          </a:p>
          <a:p>
            <a:pPr/>
            <a:r>
              <a:t>While ideas for new service tools are valuable and the board wants to hear them, there are also a lot of very old service materials that need to be updated to reflect current experience and reality. </a:t>
            </a:r>
          </a:p>
          <a:p>
            <a:pPr/>
          </a:p>
          <a:p>
            <a:pPr/>
            <a:r>
              <a:t>In the course of our collaborative planning this cycle, it was heard repeatedly that revising The Group Booklet and A Guide to Local Services would make progress toward a number of objectives in the strategic plan. If these items are prioritized, the board would work together with zones and regions to collect best practices from throughout the Fellowship so that the revised drafts would reflect what’s working in NA. This would take up much of our attention in the cycle ahead, but it is work that would meet many needs. </a:t>
            </a:r>
          </a:p>
          <a:p>
            <a:pPr/>
          </a:p>
          <a:p>
            <a:pPr/>
            <a:r>
              <a:t>The service material section is divided into ideas for new pieces and ideas for revisions, as was done for recovery literature. Please select up to two of the options in each category from the list.</a:t>
            </a:r>
          </a:p>
          <a:p>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a:r>
              <a:t>This is the full list of items in the New Service Material section of the survey. Please select up to two options.</a:t>
            </a:r>
          </a:p>
          <a:p>
            <a:pPr/>
          </a:p>
          <a:p>
            <a:pPr>
              <a:defRPr b="1"/>
            </a:pPr>
            <a:r>
              <a:t>pause for discussion </a:t>
            </a:r>
          </a:p>
          <a:p>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This is the full list of items in the Revisions to Existing Service Material section of the survey. Please select up to two options.</a:t>
            </a:r>
          </a:p>
          <a:p>
            <a:pPr>
              <a:defRPr b="1"/>
            </a:pPr>
          </a:p>
          <a:p>
            <a:pPr>
              <a:defRPr b="1"/>
            </a:pPr>
            <a:r>
              <a:t>pause for discussion </a:t>
            </a:r>
          </a:p>
          <a:p>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Issue Discussion Topics are just that—issues that are discussed throughout the Fellowship in the time between conferences. The results of those discussions can contain some of NA’s best practices and have created the foundation for several service pamphlets and other tools and literature.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lvl1pPr algn="just"/>
          </a:lstStyle>
          <a:p>
            <a:pPr/>
            <a:r>
              <a:t>This PowerPoint covers the Literature, Service Material, and Issue Discussion Topic survey. Here are the titles of the other five PowerPoints.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r>
              <a:t>This is the full list of items in the Issue Discussion Topics section of the survey. Please select no more than two options.</a:t>
            </a:r>
          </a:p>
          <a:p>
            <a:pPr/>
          </a:p>
          <a:p>
            <a:pPr>
              <a:defRPr b="1"/>
            </a:pPr>
            <a:r>
              <a:t>pause for discussion </a:t>
            </a:r>
          </a:p>
          <a:p>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r>
              <a:t>As a reminder, responses from members, and from regions and zones will be collected until the first of April, 2026. You can access the survey at na.org/survey or on the NA Meeting Search app.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We hope this PowerPoint has helped in your discussion of this material. Please note that there are five other PowerPoints that focus on the rest of the CAR. These resources, the CAR itself, and the online CAR survey are available online at na.org/conference.   </a:t>
            </a:r>
          </a:p>
          <a:p>
            <a:pPr/>
          </a:p>
          <a:p>
            <a:pPr/>
            <a:r>
              <a:t>We welcome your questions and your feedback on the CAR, and all other issues, at worldboard@na.org.</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lvl1pPr algn="just"/>
          </a:lstStyle>
          <a:p>
            <a:pPr/>
            <a:r>
              <a:t>Please keep in mind, these PowerPoints only cover the main points of the CAR. We encourage all members to read the CAR itself. Please visit na.org/conference for the complete 2026 CAR, the other PowerPoints, and other conference materials.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Since 2016, the World Service Conference has used a survey in the CAR to help guide participants in setting priorities for new and revised recovery literature and service material, and deciding what the Issue Discussion Topics (IDTs) for the upcoming conference cycle will be. The advantage of prioritizing in this way is that it allows the Fellowship and conference to think about all the ideas collectively next to each other. </a:t>
            </a:r>
          </a:p>
          <a:p>
            <a:pPr/>
          </a:p>
          <a:p>
            <a:pPr/>
            <a:r>
              <a:t>This is the fifth time the survey has been included in the CAR, but it’s a new approach this time. The 2025 Interim WSC passed Motion 5 which included this text: “Instead of submitting motions for project plans to create specific pieces of service material, recovery literature, or IDTs for the 2026 Conference Agenda Report, conference participants will submit those ideas for possible inclusion in the 2026 CAR Survey.” The motion outlined a new, more collaborative process to create the CAR Survey. This is a trial for this conference cycle only. </a:t>
            </a: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For the first time, any member was able to submit ideas for inclusion in the survey via an online form rather than by email. The conference decided to start with a clean slate as many members considered the lists in previous surveys too long.</a:t>
            </a:r>
          </a:p>
          <a:p>
            <a:pPr/>
          </a:p>
          <a:p>
            <a:pPr/>
            <a:r>
              <a:t>The board reviewed the more than 500 ideas submitted and combined similar ideas to create a shorter list of broader topics. For instance, there were six different pieces of input related to service material on Fellowship development. All of those ideas are captured in the survey entry “New service basics/service pamphlet: Fellowship Development. Ideas include best practices for outreach, what FD is, and guidelines for committees”     </a:t>
            </a:r>
          </a:p>
          <a:p>
            <a:pPr/>
          </a:p>
          <a:p>
            <a:pPr/>
            <a:r>
              <a:t>This approach is in the spirit of consensus building, where you start with the broad ideas everyone can agree to and then develop specifics. Once the lists were compiled, conference participants went through two rounds of prioritization to create the shorter lists contained in the survey. </a:t>
            </a: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Most of the work of NA World Services is reasonably consistent from cycle to cycle—production, reporting, translations, shipping, sending literature to members and communities in need, PR web meetings, and so much more. </a:t>
            </a:r>
          </a:p>
          <a:p>
            <a:pPr/>
          </a:p>
          <a:p>
            <a:pPr/>
            <a:r>
              <a:t>World Services also takes on projects that vary from cycle to cycle that are about accomplishing objectives described in the NAWS Strategic Plan (see Addendum B in the CAR). Project plans are included in the Conference Approval Track material that is posted 90 days before the WSC on the 3rd of February, 2026, and they are approved by the World Service Conference. </a:t>
            </a:r>
          </a:p>
          <a:p>
            <a:pPr/>
          </a:p>
          <a:p>
            <a:pPr/>
            <a:r>
              <a:t>Since 2016, the board has offered general project plans for recovery literature, service material, and Issue Discussion Topics without a specific focus. The CAR Survey results help guide the conference’s decisions about the focus for these projects. </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The Planning essay in this CAR (see pages 19-24), explains the new collaborative planning process the conference initiated this cycle. The CAR Survey is not yet as well integrated into the process as we would hope. The CAR Survey and the NAWS Strategic Plan are, in essence, two different ways to show what work needs to be done in the upcoming cycle, and the conference needs to find a more seamless connection between the plan and the CAR Survey in future cycles.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In the meantime, the righthand column in the CAR Survey lists Strategic Plan objective numbers to show the connection between each item and the Strategic Plan objectives. In the online version of the survey, these objective numbers show up in brackets next to each item. Sometimes the connection between survey items and plan objectives is obvious, and in other cases it’s not such a smooth fit. The objective numbers are offered just to help you in your consideration as you prioritize items.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a:r>
              <a:t>Every interested member is encouraged to fill out the survey, which is included in the CAR and posted on na.org/survey. Delegates should also fill out the survey with the conscience of their regions and zones. Choose up to two (2) items in each category. Please be aware that the online entries are randomized so the order will not be the same for you when you fill out the online survey as the order listed here. For that reason, the lists are numbered. The numbers don’t indicate importance—they are simply a way to quickly identify each item. </a:t>
            </a:r>
          </a:p>
          <a:p>
            <a:pPr/>
          </a:p>
          <a:p>
            <a:pPr/>
            <a:r>
              <a:t>When we each select priorities, ideally, we’re considering not just personal preferences or the preferences of our group or area, but what would benefit the wide world of NA. Sometimes that means thinking about underserved or underrepresented populations. If everyone simply prioritized their own interests, IPs for “young addicts” or those with “additional needs” might never have been published. Also, keep in mind that there may not be enough time to do everything that’s prioritized! There are always more needs than resources. </a:t>
            </a: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Slide">
    <p:spTree>
      <p:nvGrpSpPr>
        <p:cNvPr id="1" name=""/>
        <p:cNvGrpSpPr/>
        <p:nvPr/>
      </p:nvGrpSpPr>
      <p:grpSpPr>
        <a:xfrm>
          <a:off x="0" y="0"/>
          <a:ext cx="0" cy="0"/>
          <a:chOff x="0" y="0"/>
          <a:chExt cx="0" cy="0"/>
        </a:xfrm>
      </p:grpSpPr>
      <p:sp>
        <p:nvSpPr>
          <p:cNvPr id="1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bg>
      <p:bgPr>
        <a:solidFill>
          <a:srgbClr val="F16737"/>
        </a:solidFill>
      </p:bgPr>
    </p:bg>
    <p:spTree>
      <p:nvGrpSpPr>
        <p:cNvPr id="1" name=""/>
        <p:cNvGrpSpPr/>
        <p:nvPr/>
      </p:nvGrpSpPr>
      <p:grpSpPr>
        <a:xfrm>
          <a:off x="0" y="0"/>
          <a:ext cx="0" cy="0"/>
          <a:chOff x="0" y="0"/>
          <a:chExt cx="0" cy="0"/>
        </a:xfrm>
      </p:grpSpPr>
      <p:pic>
        <p:nvPicPr>
          <p:cNvPr id="83" name="Picture 2" descr="Picture 2"/>
          <p:cNvPicPr>
            <a:picLocks noChangeAspect="1"/>
          </p:cNvPicPr>
          <p:nvPr/>
        </p:nvPicPr>
        <p:blipFill>
          <a:blip r:embed="rId2">
            <a:extLst/>
          </a:blip>
          <a:stretch>
            <a:fillRect/>
          </a:stretch>
        </p:blipFill>
        <p:spPr>
          <a:xfrm>
            <a:off x="0" y="0"/>
            <a:ext cx="12182142" cy="6858000"/>
          </a:xfrm>
          <a:prstGeom prst="rect">
            <a:avLst/>
          </a:prstGeom>
          <a:ln w="12700">
            <a:miter lim="400000"/>
          </a:ln>
        </p:spPr>
      </p:pic>
      <p:sp>
        <p:nvSpPr>
          <p:cNvPr id="8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Slide">
    <p:spTree>
      <p:nvGrpSpPr>
        <p:cNvPr id="1" name=""/>
        <p:cNvGrpSpPr/>
        <p:nvPr/>
      </p:nvGrpSpPr>
      <p:grpSpPr>
        <a:xfrm>
          <a:off x="0" y="0"/>
          <a:ext cx="0" cy="0"/>
          <a:chOff x="0" y="0"/>
          <a:chExt cx="0" cy="0"/>
        </a:xfrm>
      </p:grpSpPr>
      <p:pic>
        <p:nvPicPr>
          <p:cNvPr id="91" name="Picture 5" descr="Picture 5"/>
          <p:cNvPicPr>
            <a:picLocks noChangeAspect="1"/>
          </p:cNvPicPr>
          <p:nvPr/>
        </p:nvPicPr>
        <p:blipFill>
          <a:blip r:embed="rId2">
            <a:extLst/>
          </a:blip>
          <a:srcRect l="0" t="0" r="332" b="0"/>
          <a:stretch>
            <a:fillRect/>
          </a:stretch>
        </p:blipFill>
        <p:spPr>
          <a:xfrm>
            <a:off x="122" y="0"/>
            <a:ext cx="12191879" cy="6858000"/>
          </a:xfrm>
          <a:prstGeom prst="rect">
            <a:avLst/>
          </a:prstGeom>
          <a:ln w="12700">
            <a:miter lim="400000"/>
          </a:ln>
        </p:spPr>
      </p:pic>
      <p:sp>
        <p:nvSpPr>
          <p:cNvPr id="9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Title Slide">
    <p:spTree>
      <p:nvGrpSpPr>
        <p:cNvPr id="1" name=""/>
        <p:cNvGrpSpPr/>
        <p:nvPr/>
      </p:nvGrpSpPr>
      <p:grpSpPr>
        <a:xfrm>
          <a:off x="0" y="0"/>
          <a:ext cx="0" cy="0"/>
          <a:chOff x="0" y="0"/>
          <a:chExt cx="0" cy="0"/>
        </a:xfrm>
      </p:grpSpPr>
      <p:pic>
        <p:nvPicPr>
          <p:cNvPr id="99" name="Picture 1" descr="Picture 1"/>
          <p:cNvPicPr>
            <a:picLocks noChangeAspect="1"/>
          </p:cNvPicPr>
          <p:nvPr/>
        </p:nvPicPr>
        <p:blipFill>
          <a:blip r:embed="rId2">
            <a:extLst/>
          </a:blip>
          <a:srcRect l="0" t="0" r="385" b="0"/>
          <a:stretch>
            <a:fillRect/>
          </a:stretch>
        </p:blipFill>
        <p:spPr>
          <a:xfrm>
            <a:off x="0" y="0"/>
            <a:ext cx="12192000" cy="6858000"/>
          </a:xfrm>
          <a:prstGeom prst="rect">
            <a:avLst/>
          </a:prstGeom>
          <a:ln w="12700">
            <a:miter lim="400000"/>
          </a:ln>
        </p:spPr>
      </p:pic>
      <p:sp>
        <p:nvSpPr>
          <p:cNvPr id="10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Title Slide">
    <p:spTree>
      <p:nvGrpSpPr>
        <p:cNvPr id="1" name=""/>
        <p:cNvGrpSpPr/>
        <p:nvPr/>
      </p:nvGrpSpPr>
      <p:grpSpPr>
        <a:xfrm>
          <a:off x="0" y="0"/>
          <a:ext cx="0" cy="0"/>
          <a:chOff x="0" y="0"/>
          <a:chExt cx="0" cy="0"/>
        </a:xfrm>
      </p:grpSpPr>
      <p:pic>
        <p:nvPicPr>
          <p:cNvPr id="107" name="Picture 1" descr="Picture 1"/>
          <p:cNvPicPr>
            <a:picLocks noChangeAspect="1"/>
          </p:cNvPicPr>
          <p:nvPr/>
        </p:nvPicPr>
        <p:blipFill>
          <a:blip r:embed="rId2">
            <a:extLst/>
          </a:blip>
          <a:srcRect l="0" t="0" r="357" b="0"/>
          <a:stretch>
            <a:fillRect/>
          </a:stretch>
        </p:blipFill>
        <p:spPr>
          <a:xfrm>
            <a:off x="-1" y="0"/>
            <a:ext cx="12192002" cy="6858000"/>
          </a:xfrm>
          <a:prstGeom prst="rect">
            <a:avLst/>
          </a:prstGeom>
          <a:ln w="12700">
            <a:miter lim="400000"/>
          </a:ln>
        </p:spPr>
      </p:pic>
      <p:sp>
        <p:nvSpPr>
          <p:cNvPr id="10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Title Slide">
    <p:spTree>
      <p:nvGrpSpPr>
        <p:cNvPr id="1" name=""/>
        <p:cNvGrpSpPr/>
        <p:nvPr/>
      </p:nvGrpSpPr>
      <p:grpSpPr>
        <a:xfrm>
          <a:off x="0" y="0"/>
          <a:ext cx="0" cy="0"/>
          <a:chOff x="0" y="0"/>
          <a:chExt cx="0" cy="0"/>
        </a:xfrm>
      </p:grpSpPr>
      <p:pic>
        <p:nvPicPr>
          <p:cNvPr id="115" name="Picture 1" descr="Picture 1"/>
          <p:cNvPicPr>
            <a:picLocks noChangeAspect="1"/>
          </p:cNvPicPr>
          <p:nvPr/>
        </p:nvPicPr>
        <p:blipFill>
          <a:blip r:embed="rId2">
            <a:extLst/>
          </a:blip>
          <a:srcRect l="0" t="0" r="396" b="0"/>
          <a:stretch>
            <a:fillRect/>
          </a:stretch>
        </p:blipFill>
        <p:spPr>
          <a:xfrm>
            <a:off x="0" y="0"/>
            <a:ext cx="12192000" cy="6858000"/>
          </a:xfrm>
          <a:prstGeom prst="rect">
            <a:avLst/>
          </a:prstGeom>
          <a:ln w="12700">
            <a:miter lim="400000"/>
          </a:ln>
        </p:spPr>
      </p:pic>
      <p:sp>
        <p:nvSpPr>
          <p:cNvPr id="11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extLst/>
          </a:blip>
          <a:srcRect l="0" t="0" r="625" b="0"/>
          <a:stretch>
            <a:fillRect/>
          </a:stretch>
        </p:blipFill>
        <p:spPr>
          <a:xfrm>
            <a:off x="-1" y="0"/>
            <a:ext cx="12192002" cy="6858000"/>
          </a:xfrm>
          <a:prstGeom prst="rect">
            <a:avLst/>
          </a:prstGeom>
          <a:ln w="12700">
            <a:miter lim="400000"/>
          </a:ln>
        </p:spPr>
      </p:pic>
      <p:sp>
        <p:nvSpPr>
          <p:cNvPr id="12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1_Title Slide">
    <p:spTree>
      <p:nvGrpSpPr>
        <p:cNvPr id="1" name=""/>
        <p:cNvGrpSpPr/>
        <p:nvPr/>
      </p:nvGrpSpPr>
      <p:grpSpPr>
        <a:xfrm>
          <a:off x="0" y="0"/>
          <a:ext cx="0" cy="0"/>
          <a:chOff x="0" y="0"/>
          <a:chExt cx="0" cy="0"/>
        </a:xfrm>
      </p:grpSpPr>
      <p:pic>
        <p:nvPicPr>
          <p:cNvPr id="131" name="Picture 5" descr="Picture 5"/>
          <p:cNvPicPr>
            <a:picLocks noChangeAspect="1"/>
          </p:cNvPicPr>
          <p:nvPr/>
        </p:nvPicPr>
        <p:blipFill>
          <a:blip r:embed="rId2">
            <a:extLst/>
          </a:blip>
          <a:stretch>
            <a:fillRect/>
          </a:stretch>
        </p:blipFill>
        <p:spPr>
          <a:xfrm>
            <a:off x="0" y="6349"/>
            <a:ext cx="12192000" cy="6845300"/>
          </a:xfrm>
          <a:prstGeom prst="rect">
            <a:avLst/>
          </a:prstGeom>
          <a:ln w="12700">
            <a:miter lim="400000"/>
          </a:ln>
        </p:spPr>
      </p:pic>
      <p:sp>
        <p:nvSpPr>
          <p:cNvPr id="13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Title Slide">
    <p:bg>
      <p:bgPr>
        <a:solidFill>
          <a:srgbClr val="EAE0D6"/>
        </a:solidFill>
      </p:bgPr>
    </p:bg>
    <p:spTree>
      <p:nvGrpSpPr>
        <p:cNvPr id="1" name=""/>
        <p:cNvGrpSpPr/>
        <p:nvPr/>
      </p:nvGrpSpPr>
      <p:grpSpPr>
        <a:xfrm>
          <a:off x="0" y="0"/>
          <a:ext cx="0" cy="0"/>
          <a:chOff x="0" y="0"/>
          <a:chExt cx="0" cy="0"/>
        </a:xfrm>
      </p:grpSpPr>
      <p:sp>
        <p:nvSpPr>
          <p:cNvPr id="1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26"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7" name="タイトルテキスト"/>
          <p:cNvSpPr txBox="1"/>
          <p:nvPr>
            <p:ph type="title"/>
          </p:nvPr>
        </p:nvSpPr>
        <p:spPr>
          <a:xfrm>
            <a:off x="472655" y="276203"/>
            <a:ext cx="10515601" cy="999937"/>
          </a:xfrm>
          <a:prstGeom prst="rect">
            <a:avLst/>
          </a:prstGeom>
        </p:spPr>
        <p:txBody>
          <a:bodyPr anchor="t"/>
          <a:lstStyle>
            <a:lvl1pPr>
              <a:defRPr sz="6000">
                <a:solidFill>
                  <a:srgbClr val="572528"/>
                </a:solidFill>
              </a:defRPr>
            </a:lvl1pPr>
          </a:lstStyle>
          <a:p>
            <a:pPr/>
            <a:r>
              <a:t>タイトルテキスト</a:t>
            </a:r>
          </a:p>
        </p:txBody>
      </p:sp>
      <p:sp>
        <p:nvSpPr>
          <p:cNvPr id="28" name="本文レベル1…"/>
          <p:cNvSpPr txBox="1"/>
          <p:nvPr>
            <p:ph type="body" sz="quarter" idx="1"/>
          </p:nvPr>
        </p:nvSpPr>
        <p:spPr>
          <a:xfrm>
            <a:off x="1158232" y="1481595"/>
            <a:ext cx="10515601" cy="1047667"/>
          </a:xfrm>
          <a:prstGeom prst="rect">
            <a:avLst/>
          </a:prstGeom>
        </p:spPr>
        <p:txBody>
          <a:bodyPr/>
          <a:lstStyle>
            <a:lvl1pPr marL="0" indent="0">
              <a:buSzTx/>
              <a:buFontTx/>
              <a:buNone/>
              <a:defRPr>
                <a:solidFill>
                  <a:srgbClr val="572528"/>
                </a:solidFill>
              </a:defRPr>
            </a:lvl1pPr>
            <a:lvl2pPr marL="0" indent="457200">
              <a:buSzTx/>
              <a:buFontTx/>
              <a:buNone/>
              <a:defRPr>
                <a:solidFill>
                  <a:srgbClr val="572528"/>
                </a:solidFill>
              </a:defRPr>
            </a:lvl2pPr>
            <a:lvl3pPr marL="0" indent="914400">
              <a:buSzTx/>
              <a:buFontTx/>
              <a:buNone/>
              <a:defRPr>
                <a:solidFill>
                  <a:srgbClr val="572528"/>
                </a:solidFill>
              </a:defRPr>
            </a:lvl3pPr>
            <a:lvl4pPr marL="0" indent="1371600">
              <a:buSzTx/>
              <a:buFontTx/>
              <a:buNone/>
              <a:defRPr>
                <a:solidFill>
                  <a:srgbClr val="572528"/>
                </a:solidFill>
              </a:defRPr>
            </a:lvl4pPr>
            <a:lvl5pPr marL="0" indent="1828800">
              <a:buSzTx/>
              <a:buFontTx/>
              <a:buNone/>
              <a:defRPr>
                <a:solidFill>
                  <a:srgbClr val="572528"/>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2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ection Header">
    <p:spTree>
      <p:nvGrpSpPr>
        <p:cNvPr id="1" name=""/>
        <p:cNvGrpSpPr/>
        <p:nvPr/>
      </p:nvGrpSpPr>
      <p:grpSpPr>
        <a:xfrm>
          <a:off x="0" y="0"/>
          <a:ext cx="0" cy="0"/>
          <a:chOff x="0" y="0"/>
          <a:chExt cx="0" cy="0"/>
        </a:xfrm>
      </p:grpSpPr>
      <p:pic>
        <p:nvPicPr>
          <p:cNvPr id="36" name="Picture 1" descr="Picture 1"/>
          <p:cNvPicPr>
            <a:picLocks noChangeAspect="1"/>
          </p:cNvPicPr>
          <p:nvPr/>
        </p:nvPicPr>
        <p:blipFill>
          <a:blip r:embed="rId2">
            <a:extLst/>
          </a:blip>
          <a:stretch>
            <a:fillRect/>
          </a:stretch>
        </p:blipFill>
        <p:spPr>
          <a:xfrm flipH="1" flipV="1">
            <a:off x="0" y="0"/>
            <a:ext cx="12192000" cy="6858000"/>
          </a:xfrm>
          <a:prstGeom prst="rect">
            <a:avLst/>
          </a:prstGeom>
          <a:ln w="12700">
            <a:miter lim="400000"/>
          </a:ln>
        </p:spPr>
      </p:pic>
      <p:sp>
        <p:nvSpPr>
          <p:cNvPr id="3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solidFill>
          <a:srgbClr val="EAE0D6"/>
        </a:solidFill>
      </p:bgPr>
    </p:bg>
    <p:spTree>
      <p:nvGrpSpPr>
        <p:cNvPr id="1" name=""/>
        <p:cNvGrpSpPr/>
        <p:nvPr/>
      </p:nvGrpSpPr>
      <p:grpSpPr>
        <a:xfrm>
          <a:off x="0" y="0"/>
          <a:ext cx="0" cy="0"/>
          <a:chOff x="0" y="0"/>
          <a:chExt cx="0" cy="0"/>
        </a:xfrm>
      </p:grpSpPr>
      <p:sp>
        <p:nvSpPr>
          <p:cNvPr id="44" name="タイトルテキスト"/>
          <p:cNvSpPr txBox="1"/>
          <p:nvPr>
            <p:ph type="title"/>
          </p:nvPr>
        </p:nvSpPr>
        <p:spPr>
          <a:xfrm>
            <a:off x="347245" y="300941"/>
            <a:ext cx="11821611" cy="1067705"/>
          </a:xfrm>
          <a:prstGeom prst="rect">
            <a:avLst/>
          </a:prstGeom>
        </p:spPr>
        <p:txBody>
          <a:bodyPr anchor="t"/>
          <a:lstStyle>
            <a:lvl1pPr>
              <a:defRPr sz="6000">
                <a:solidFill>
                  <a:srgbClr val="F16737"/>
                </a:solidFill>
              </a:defRPr>
            </a:lvl1pPr>
          </a:lstStyle>
          <a:p>
            <a:pPr/>
            <a:r>
              <a:t>タイトルテキスト</a:t>
            </a:r>
          </a:p>
        </p:txBody>
      </p:sp>
      <p:sp>
        <p:nvSpPr>
          <p:cNvPr id="45" name="本文レベル1…"/>
          <p:cNvSpPr txBox="1"/>
          <p:nvPr>
            <p:ph type="body" sz="quarter" idx="1"/>
          </p:nvPr>
        </p:nvSpPr>
        <p:spPr>
          <a:xfrm>
            <a:off x="347245" y="1576468"/>
            <a:ext cx="9144001" cy="1655762"/>
          </a:xfrm>
          <a:prstGeom prst="rect">
            <a:avLst/>
          </a:prstGeom>
        </p:spPr>
        <p:txBody>
          <a:bodyPr/>
          <a:lstStyle>
            <a:lvl1pPr marL="0" indent="0">
              <a:buSzTx/>
              <a:buFontTx/>
              <a:buNone/>
              <a:defRPr>
                <a:solidFill>
                  <a:srgbClr val="A199A3"/>
                </a:solidFill>
              </a:defRPr>
            </a:lvl1pPr>
            <a:lvl2pPr marL="0" indent="457200">
              <a:buSzTx/>
              <a:buFontTx/>
              <a:buNone/>
              <a:defRPr>
                <a:solidFill>
                  <a:srgbClr val="A199A3"/>
                </a:solidFill>
              </a:defRPr>
            </a:lvl2pPr>
            <a:lvl3pPr marL="0" indent="914400">
              <a:buSzTx/>
              <a:buFontTx/>
              <a:buNone/>
              <a:defRPr>
                <a:solidFill>
                  <a:srgbClr val="A199A3"/>
                </a:solidFill>
              </a:defRPr>
            </a:lvl3pPr>
            <a:lvl4pPr marL="0" indent="1371600">
              <a:buSzTx/>
              <a:buFontTx/>
              <a:buNone/>
              <a:defRPr>
                <a:solidFill>
                  <a:srgbClr val="A199A3"/>
                </a:solidFill>
              </a:defRPr>
            </a:lvl4pPr>
            <a:lvl5pPr marL="0" indent="1828800">
              <a:buSzTx/>
              <a:buFontTx/>
              <a:buNone/>
              <a:defRPr>
                <a:solidFill>
                  <a:srgbClr val="A199A3"/>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4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_Title Slide">
    <p:bg>
      <p:bgPr>
        <a:solidFill>
          <a:srgbClr val="9DBCAC"/>
        </a:solidFill>
      </p:bgPr>
    </p:bg>
    <p:spTree>
      <p:nvGrpSpPr>
        <p:cNvPr id="1" name=""/>
        <p:cNvGrpSpPr/>
        <p:nvPr/>
      </p:nvGrpSpPr>
      <p:grpSpPr>
        <a:xfrm>
          <a:off x="0" y="0"/>
          <a:ext cx="0" cy="0"/>
          <a:chOff x="0" y="0"/>
          <a:chExt cx="0" cy="0"/>
        </a:xfrm>
      </p:grpSpPr>
      <p:pic>
        <p:nvPicPr>
          <p:cNvPr id="53"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Slide">
    <p:bg>
      <p:bgPr>
        <a:solidFill>
          <a:srgbClr val="9DBCAC"/>
        </a:solidFill>
      </p:bgPr>
    </p:bg>
    <p:spTree>
      <p:nvGrpSpPr>
        <p:cNvPr id="1" name=""/>
        <p:cNvGrpSpPr/>
        <p:nvPr/>
      </p:nvGrpSpPr>
      <p:grpSpPr>
        <a:xfrm>
          <a:off x="0" y="0"/>
          <a:ext cx="0" cy="0"/>
          <a:chOff x="0" y="0"/>
          <a:chExt cx="0" cy="0"/>
        </a:xfrm>
      </p:grpSpPr>
      <p:sp>
        <p:nvSpPr>
          <p:cNvPr id="6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le Slide">
    <p:bg>
      <p:bgPr>
        <a:solidFill>
          <a:srgbClr val="FCCF0C"/>
        </a:solidFill>
      </p:bgPr>
    </p:bg>
    <p:spTree>
      <p:nvGrpSpPr>
        <p:cNvPr id="1" name=""/>
        <p:cNvGrpSpPr/>
        <p:nvPr/>
      </p:nvGrpSpPr>
      <p:grpSpPr>
        <a:xfrm>
          <a:off x="0" y="0"/>
          <a:ext cx="0" cy="0"/>
          <a:chOff x="0" y="0"/>
          <a:chExt cx="0" cy="0"/>
        </a:xfrm>
      </p:grpSpPr>
      <p:sp>
        <p:nvSpPr>
          <p:cNvPr id="6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_Title Slide">
    <p:bg>
      <p:bgPr>
        <a:solidFill>
          <a:srgbClr val="FCCF0C"/>
        </a:solidFill>
      </p:bgPr>
    </p:bg>
    <p:spTree>
      <p:nvGrpSpPr>
        <p:cNvPr id="1" name=""/>
        <p:cNvGrpSpPr/>
        <p:nvPr/>
      </p:nvGrpSpPr>
      <p:grpSpPr>
        <a:xfrm>
          <a:off x="0" y="0"/>
          <a:ext cx="0" cy="0"/>
          <a:chOff x="0" y="0"/>
          <a:chExt cx="0" cy="0"/>
        </a:xfrm>
      </p:grpSpPr>
      <p:pic>
        <p:nvPicPr>
          <p:cNvPr id="75" name="Picture 1" descr="Picture 1"/>
          <p:cNvPicPr>
            <a:picLocks noChangeAspect="1"/>
          </p:cNvPicPr>
          <p:nvPr/>
        </p:nvPicPr>
        <p:blipFill>
          <a:blip r:embed="rId2">
            <a:extLst/>
          </a:blip>
          <a:stretch>
            <a:fillRect/>
          </a:stretch>
        </p:blipFill>
        <p:spPr>
          <a:xfrm>
            <a:off x="9858" y="0"/>
            <a:ext cx="12182142" cy="6858000"/>
          </a:xfrm>
          <a:prstGeom prst="rect">
            <a:avLst/>
          </a:prstGeom>
          <a:ln w="12700">
            <a:miter lim="400000"/>
          </a:ln>
        </p:spPr>
      </p:pic>
      <p:sp>
        <p:nvSpPr>
          <p:cNvPr id="7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 name="タイトルテキスト"/>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タイトルテキスト</a:t>
            </a:r>
          </a:p>
        </p:txBody>
      </p:sp>
      <p:sp>
        <p:nvSpPr>
          <p:cNvPr id="4" name="本文レベル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5" name="スライド番号"/>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jpeg"/><Relationship Id="rId4" Type="http://schemas.openxmlformats.org/officeDocument/2006/relationships/image" Target="../media/image1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Rounded Rectangle 3"/>
          <p:cNvSpPr/>
          <p:nvPr/>
        </p:nvSpPr>
        <p:spPr>
          <a:xfrm>
            <a:off x="4683512" y="4125950"/>
            <a:ext cx="7508489" cy="2732051"/>
          </a:xfrm>
          <a:prstGeom prst="roundRect">
            <a:avLst>
              <a:gd name="adj" fmla="val 16667"/>
            </a:avLst>
          </a:prstGeom>
          <a:solidFill>
            <a:srgbClr val="F16737"/>
          </a:solidFill>
          <a:ln w="25400">
            <a:solidFill>
              <a:srgbClr val="572528"/>
            </a:solidFill>
            <a:miter/>
          </a:ln>
        </p:spPr>
        <p:txBody>
          <a:bodyPr lIns="45719" rIns="45719" anchor="ctr"/>
          <a:lstStyle/>
          <a:p>
            <a:pPr algn="ctr">
              <a:defRPr b="1">
                <a:solidFill>
                  <a:srgbClr val="FFFFFF"/>
                </a:solidFill>
              </a:defRPr>
            </a:pPr>
          </a:p>
        </p:txBody>
      </p:sp>
      <p:sp>
        <p:nvSpPr>
          <p:cNvPr id="142" name="Title 1"/>
          <p:cNvSpPr txBox="1"/>
          <p:nvPr/>
        </p:nvSpPr>
        <p:spPr>
          <a:xfrm>
            <a:off x="4606568" y="4283144"/>
            <a:ext cx="7718133" cy="1153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3600">
                <a:solidFill>
                  <a:srgbClr val="FFFFFF"/>
                </a:solidFill>
              </a:defRPr>
            </a:pPr>
            <a:r>
              <a:t>PowerPoint 5 of 6</a:t>
            </a:r>
            <a:endParaRPr sz="4400"/>
          </a:p>
          <a:p>
            <a:pPr algn="ctr">
              <a:lnSpc>
                <a:spcPct val="90000"/>
              </a:lnSpc>
              <a:defRPr b="1" i="1" sz="3600">
                <a:solidFill>
                  <a:srgbClr val="FFFFFF"/>
                </a:solidFill>
              </a:defRPr>
            </a:pPr>
            <a:r>
              <a:t>2026 Conference Agenda Report</a:t>
            </a:r>
          </a:p>
        </p:txBody>
      </p:sp>
      <p:sp>
        <p:nvSpPr>
          <p:cNvPr id="143" name="Subtitle 2"/>
          <p:cNvSpPr txBox="1"/>
          <p:nvPr/>
        </p:nvSpPr>
        <p:spPr>
          <a:xfrm>
            <a:off x="5147721" y="5839370"/>
            <a:ext cx="6635828"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3200">
                <a:solidFill>
                  <a:srgbClr val="572528"/>
                </a:solidFill>
              </a:defRPr>
            </a:lvl1pPr>
          </a:lstStyle>
          <a:p>
            <a:pPr/>
            <a:r>
              <a:t>文献・サービス資料・IDTサーベイ</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Picture 2" descr="Picture 2"/>
          <p:cNvPicPr>
            <a:picLocks noChangeAspect="1"/>
          </p:cNvPicPr>
          <p:nvPr/>
        </p:nvPicPr>
        <p:blipFill>
          <a:blip r:embed="rId3">
            <a:extLst/>
          </a:blip>
          <a:stretch>
            <a:fillRect/>
          </a:stretch>
        </p:blipFill>
        <p:spPr>
          <a:xfrm>
            <a:off x="0" y="0"/>
            <a:ext cx="7772400" cy="4784622"/>
          </a:xfrm>
          <a:prstGeom prst="rect">
            <a:avLst/>
          </a:prstGeom>
          <a:ln w="12700">
            <a:miter lim="400000"/>
          </a:ln>
        </p:spPr>
      </p:pic>
      <p:pic>
        <p:nvPicPr>
          <p:cNvPr id="204" name="Picture 3" descr="Picture 3"/>
          <p:cNvPicPr>
            <a:picLocks noChangeAspect="1"/>
          </p:cNvPicPr>
          <p:nvPr/>
        </p:nvPicPr>
        <p:blipFill>
          <a:blip r:embed="rId3">
            <a:extLst/>
          </a:blip>
          <a:srcRect l="27440" t="92371" r="31400" b="0"/>
          <a:stretch>
            <a:fillRect/>
          </a:stretch>
        </p:blipFill>
        <p:spPr>
          <a:xfrm>
            <a:off x="-1" y="4292599"/>
            <a:ext cx="7772402" cy="1139724"/>
          </a:xfrm>
          <a:prstGeom prst="rect">
            <a:avLst/>
          </a:prstGeom>
          <a:ln w="12700">
            <a:miter lim="400000"/>
          </a:ln>
        </p:spPr>
      </p:pic>
      <p:sp>
        <p:nvSpPr>
          <p:cNvPr id="205" name="TextBox 4"/>
          <p:cNvSpPr txBox="1"/>
          <p:nvPr/>
        </p:nvSpPr>
        <p:spPr>
          <a:xfrm>
            <a:off x="8018251" y="582371"/>
            <a:ext cx="4201161" cy="23964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a:solidFill>
                  <a:srgbClr val="572528"/>
                </a:solidFill>
                <a:latin typeface="ヒラギノ角ゴシック W6"/>
                <a:ea typeface="ヒラギノ角ゴシック W6"/>
                <a:cs typeface="ヒラギノ角ゴシック W6"/>
                <a:sym typeface="ヒラギノ角ゴシック W6"/>
              </a:defRPr>
            </a:lvl1pPr>
          </a:lstStyle>
          <a:p>
            <a:pPr/>
            <a:r>
              <a:t>2023年WSC向けIDTサーベイの結果</a:t>
            </a:r>
          </a:p>
        </p:txBody>
      </p:sp>
      <p:sp>
        <p:nvSpPr>
          <p:cNvPr id="206" name="TextBox 5"/>
          <p:cNvSpPr txBox="1"/>
          <p:nvPr/>
        </p:nvSpPr>
        <p:spPr>
          <a:xfrm>
            <a:off x="6625985" y="5576350"/>
            <a:ext cx="6042661" cy="10883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100">
                <a:solidFill>
                  <a:srgbClr val="DB212E"/>
                </a:solidFill>
                <a:latin typeface="ヒラギノ角ゴシック W6"/>
                <a:ea typeface="ヒラギノ角ゴシック W6"/>
                <a:cs typeface="ヒラギノ角ゴシック W6"/>
                <a:sym typeface="ヒラギノ角ゴシック W6"/>
              </a:defRPr>
            </a:pPr>
            <a:r>
              <a:t>サーベイには2026年4月1日</a:t>
            </a:r>
          </a:p>
          <a:p>
            <a:pPr>
              <a:defRPr sz="3100">
                <a:solidFill>
                  <a:srgbClr val="DB212E"/>
                </a:solidFill>
                <a:latin typeface="ヒラギノ角ゴシック W6"/>
                <a:ea typeface="ヒラギノ角ゴシック W6"/>
                <a:cs typeface="ヒラギノ角ゴシック W6"/>
                <a:sym typeface="ヒラギノ角ゴシック W6"/>
              </a:defRPr>
            </a:pPr>
            <a:r>
              <a:t>までにご回答ください</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ubtitle 2"/>
          <p:cNvSpPr txBox="1"/>
          <p:nvPr/>
        </p:nvSpPr>
        <p:spPr>
          <a:xfrm>
            <a:off x="334365" y="999289"/>
            <a:ext cx="10510969" cy="2186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3000">
                <a:solidFill>
                  <a:srgbClr val="572528"/>
                </a:solidFill>
                <a:latin typeface="ヒラギノ角ゴシック W6"/>
                <a:ea typeface="ヒラギノ角ゴシック W6"/>
                <a:cs typeface="ヒラギノ角ゴシック W6"/>
                <a:sym typeface="ヒラギノ角ゴシック W6"/>
              </a:defRPr>
            </a:lvl1pPr>
          </a:lstStyle>
          <a:p>
            <a:pPr/>
            <a:r>
              <a:t>前回のサイクルでは『妨害的および捕食的行動（Disruptive and Predatory Behavior）』がIDTとして扱われ、サーベイの意見からも、このテーマに関して新しい資料や改訂資料を求める声が明確に示されました。</a:t>
            </a:r>
          </a:p>
        </p:txBody>
      </p:sp>
      <p:pic>
        <p:nvPicPr>
          <p:cNvPr id="211" name="Picture 9" descr="Picture 9"/>
          <p:cNvPicPr>
            <a:picLocks noChangeAspect="1"/>
          </p:cNvPicPr>
          <p:nvPr/>
        </p:nvPicPr>
        <p:blipFill>
          <a:blip r:embed="rId3">
            <a:extLst/>
          </a:blip>
          <a:stretch>
            <a:fillRect/>
          </a:stretch>
        </p:blipFill>
        <p:spPr>
          <a:xfrm>
            <a:off x="6146158" y="3367637"/>
            <a:ext cx="5865561" cy="3299379"/>
          </a:xfrm>
          <a:prstGeom prst="rect">
            <a:avLst/>
          </a:prstGeom>
          <a:ln w="12700">
            <a:miter lim="400000"/>
          </a:ln>
        </p:spPr>
      </p:pic>
      <p:sp>
        <p:nvSpPr>
          <p:cNvPr id="212" name="Title 1"/>
          <p:cNvSpPr txBox="1"/>
          <p:nvPr/>
        </p:nvSpPr>
        <p:spPr>
          <a:xfrm>
            <a:off x="182879" y="91440"/>
            <a:ext cx="12083517" cy="72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5000">
                <a:solidFill>
                  <a:srgbClr val="572528"/>
                </a:solidFill>
              </a:defRPr>
            </a:lvl1pPr>
          </a:lstStyle>
          <a:p>
            <a:pPr/>
            <a:r>
              <a:t>回復文献</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1"/>
          <p:cNvSpPr txBox="1"/>
          <p:nvPr/>
        </p:nvSpPr>
        <p:spPr>
          <a:xfrm>
            <a:off x="2657545" y="202192"/>
            <a:ext cx="12083516" cy="331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sz="4400">
                <a:solidFill>
                  <a:srgbClr val="6C2A2F"/>
                </a:solidFill>
                <a:latin typeface="ヒラギノ角ゴシック W6"/>
                <a:ea typeface="ヒラギノ角ゴシック W6"/>
                <a:cs typeface="ヒラギノ角ゴシック W6"/>
                <a:sym typeface="ヒラギノ角ゴシック W6"/>
              </a:defRPr>
            </a:pPr>
            <a:r>
              <a:t>2026年WSCに向けた議論</a:t>
            </a:r>
          </a:p>
          <a:p>
            <a:pPr defTabSz="457200">
              <a:defRPr sz="4400">
                <a:latin typeface="ヒラギノ角ゴシック W6"/>
                <a:ea typeface="ヒラギノ角ゴシック W6"/>
                <a:cs typeface="ヒラギノ角ゴシック W6"/>
                <a:sym typeface="ヒラギノ角ゴシック W6"/>
              </a:defRPr>
            </a:pPr>
          </a:p>
          <a:p>
            <a:pPr defTabSz="457200">
              <a:defRPr sz="4400">
                <a:latin typeface="ヒラギノ角ゴシック W6"/>
                <a:ea typeface="ヒラギノ角ゴシック W6"/>
                <a:cs typeface="ヒラギノ角ゴシック W6"/>
                <a:sym typeface="ヒラギノ角ゴシック W6"/>
              </a:defRPr>
            </a:pPr>
          </a:p>
        </p:txBody>
      </p:sp>
      <p:pic>
        <p:nvPicPr>
          <p:cNvPr id="217" name="Picture 2" descr="Picture 2"/>
          <p:cNvPicPr>
            <a:picLocks noChangeAspect="1"/>
          </p:cNvPicPr>
          <p:nvPr/>
        </p:nvPicPr>
        <p:blipFill>
          <a:blip r:embed="rId3">
            <a:extLst/>
          </a:blip>
          <a:stretch>
            <a:fillRect/>
          </a:stretch>
        </p:blipFill>
        <p:spPr>
          <a:xfrm>
            <a:off x="198699" y="1005468"/>
            <a:ext cx="3053789" cy="1710689"/>
          </a:xfrm>
          <a:prstGeom prst="rect">
            <a:avLst/>
          </a:prstGeom>
          <a:ln w="12700">
            <a:miter lim="400000"/>
          </a:ln>
        </p:spPr>
      </p:pic>
      <p:pic>
        <p:nvPicPr>
          <p:cNvPr id="218" name="Picture 7" descr="Picture 7"/>
          <p:cNvPicPr>
            <a:picLocks noChangeAspect="1"/>
          </p:cNvPicPr>
          <p:nvPr/>
        </p:nvPicPr>
        <p:blipFill>
          <a:blip r:embed="rId4">
            <a:extLst/>
          </a:blip>
          <a:stretch>
            <a:fillRect/>
          </a:stretch>
        </p:blipFill>
        <p:spPr>
          <a:xfrm>
            <a:off x="207379" y="2964968"/>
            <a:ext cx="3056682" cy="1712307"/>
          </a:xfrm>
          <a:prstGeom prst="rect">
            <a:avLst/>
          </a:prstGeom>
          <a:ln w="12700">
            <a:miter lim="400000"/>
          </a:ln>
        </p:spPr>
      </p:pic>
      <p:sp>
        <p:nvSpPr>
          <p:cNvPr id="219" name="Subtitle 2"/>
          <p:cNvSpPr txBox="1"/>
          <p:nvPr/>
        </p:nvSpPr>
        <p:spPr>
          <a:xfrm>
            <a:off x="861736" y="4849793"/>
            <a:ext cx="11284545" cy="11518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sz="3300" u="sng">
                <a:solidFill>
                  <a:srgbClr val="DB212E"/>
                </a:solidFill>
                <a:latin typeface="ヒラギノ角ゴシック W6"/>
                <a:ea typeface="ヒラギノ角ゴシック W6"/>
                <a:cs typeface="ヒラギノ角ゴシック W6"/>
                <a:sym typeface="ヒラギノ角ゴシック W6"/>
              </a:defRPr>
            </a:pPr>
            <a:r>
              <a:t>na.org/survey </a:t>
            </a:r>
            <a:r>
              <a:rPr u="none"/>
              <a:t>には、WSCでのディスカッションに反映される意見を提出できるフォームがあります</a:t>
            </a:r>
          </a:p>
        </p:txBody>
      </p:sp>
      <p:sp>
        <p:nvSpPr>
          <p:cNvPr id="220" name="Subtitle 2"/>
          <p:cNvSpPr txBox="1"/>
          <p:nvPr/>
        </p:nvSpPr>
        <p:spPr>
          <a:xfrm>
            <a:off x="3523111" y="1169540"/>
            <a:ext cx="8404378" cy="3089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sz="2600" u="sng">
                <a:solidFill>
                  <a:srgbClr val="6C2A2F"/>
                </a:solidFill>
                <a:latin typeface="ヒラギノ角ゴシック W6"/>
                <a:ea typeface="ヒラギノ角ゴシック W6"/>
                <a:cs typeface="ヒラギノ角ゴシック W6"/>
                <a:sym typeface="ヒラギノ角ゴシック W6"/>
              </a:defRPr>
            </a:pPr>
            <a:r>
              <a:t>NAにおけるDRT/MAT：メンバーが根付くのを助ける</a:t>
            </a:r>
            <a:endParaRPr sz="2800"/>
          </a:p>
          <a:p>
            <a:pPr>
              <a:lnSpc>
                <a:spcPct val="90000"/>
              </a:lnSpc>
              <a:spcBef>
                <a:spcPts val="1000"/>
              </a:spcBef>
              <a:defRPr b="1" sz="3200">
                <a:solidFill>
                  <a:srgbClr val="6C2A2F"/>
                </a:solidFill>
              </a:defRPr>
            </a:pPr>
            <a:r>
              <a:t>&amp;</a:t>
            </a:r>
            <a:endParaRPr sz="2800"/>
          </a:p>
          <a:p>
            <a:pPr defTabSz="457200">
              <a:spcBef>
                <a:spcPts val="1200"/>
              </a:spcBef>
              <a:defRPr sz="2600">
                <a:solidFill>
                  <a:srgbClr val="6C2A2F"/>
                </a:solidFill>
                <a:latin typeface="ヒラギノ角ゴシック W6"/>
                <a:ea typeface="ヒラギノ角ゴシック W6"/>
                <a:cs typeface="ヒラギノ角ゴシック W6"/>
                <a:sym typeface="ヒラギノ角ゴシック W6"/>
              </a:defRPr>
            </a:pPr>
            <a:endParaRPr b="1" sz="2800">
              <a:latin typeface="Century Gothic"/>
              <a:ea typeface="Century Gothic"/>
              <a:cs typeface="Century Gothic"/>
              <a:sym typeface="Century Gothic"/>
            </a:endParaRPr>
          </a:p>
          <a:p>
            <a:pPr defTabSz="457200">
              <a:spcBef>
                <a:spcPts val="1200"/>
              </a:spcBef>
              <a:defRPr sz="2600">
                <a:solidFill>
                  <a:srgbClr val="6C2A2F"/>
                </a:solidFill>
                <a:latin typeface="ヒラギノ角ゴシック W6"/>
                <a:ea typeface="ヒラギノ角ゴシック W6"/>
                <a:cs typeface="ヒラギノ角ゴシック W6"/>
                <a:sym typeface="ヒラギノ角ゴシック W6"/>
              </a:defRPr>
            </a:pPr>
            <a:r>
              <a:rPr u="sng"/>
              <a:t>NA文献におけるジェンダーニュートラルかつ包括的な言語</a:t>
            </a:r>
            <a:r>
              <a:t>もIDTとして扱われており、CARにはエッセイとディスカッション用の質問が掲載されています。</a:t>
            </a:r>
          </a:p>
        </p:txBody>
      </p:sp>
      <p:sp>
        <p:nvSpPr>
          <p:cNvPr id="221" name="Subtitle 2"/>
          <p:cNvSpPr txBox="1"/>
          <p:nvPr/>
        </p:nvSpPr>
        <p:spPr>
          <a:xfrm>
            <a:off x="1652670" y="6273477"/>
            <a:ext cx="10493611"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sz="2500">
                <a:solidFill>
                  <a:srgbClr val="DB212E"/>
                </a:solidFill>
              </a:defRPr>
            </a:lvl1pPr>
          </a:lstStyle>
          <a:p>
            <a:pPr/>
            <a:r>
              <a:t>それらのディスカッションに特化したPowerPointも用意されています</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itle 1"/>
          <p:cNvSpPr txBox="1"/>
          <p:nvPr/>
        </p:nvSpPr>
        <p:spPr>
          <a:xfrm>
            <a:off x="54242" y="250736"/>
            <a:ext cx="12083516" cy="5676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3700">
                <a:solidFill>
                  <a:srgbClr val="572528"/>
                </a:solidFill>
              </a:defRPr>
            </a:lvl1pPr>
          </a:lstStyle>
          <a:p>
            <a:pPr/>
            <a:r>
              <a:t>ステップに関する資料を新しく作るか、改訂するか</a:t>
            </a:r>
          </a:p>
        </p:txBody>
      </p:sp>
      <p:sp>
        <p:nvSpPr>
          <p:cNvPr id="226" name="Subtitle 2"/>
          <p:cNvSpPr txBox="1"/>
          <p:nvPr/>
        </p:nvSpPr>
        <p:spPr>
          <a:xfrm>
            <a:off x="4275389" y="4205595"/>
            <a:ext cx="7432105" cy="232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sz="3200">
                <a:solidFill>
                  <a:srgbClr val="DB212E"/>
                </a:solidFill>
                <a:latin typeface="ヒラギノ角ゴシック W6"/>
                <a:ea typeface="ヒラギノ角ゴシック W6"/>
                <a:cs typeface="ヒラギノ角ゴシック W6"/>
                <a:sym typeface="ヒラギノ角ゴシック W6"/>
              </a:defRPr>
            </a:lvl1pPr>
          </a:lstStyle>
          <a:p>
            <a:pPr/>
            <a:r>
              <a:t>CARサーベイにはステップ関連の資料が2点含まれており、「新しい回復文献」と「改訂回復文献」にそれぞれ1点ずつあります。</a:t>
            </a:r>
          </a:p>
        </p:txBody>
      </p:sp>
      <p:sp>
        <p:nvSpPr>
          <p:cNvPr id="227" name="Subtitle 2"/>
          <p:cNvSpPr txBox="1"/>
          <p:nvPr/>
        </p:nvSpPr>
        <p:spPr>
          <a:xfrm>
            <a:off x="4371040" y="1170471"/>
            <a:ext cx="3449920"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sz="3400">
                <a:solidFill>
                  <a:srgbClr val="F16737"/>
                </a:solidFill>
                <a:latin typeface="ヒラギノ角ゴシック W6"/>
                <a:ea typeface="ヒラギノ角ゴシック W6"/>
                <a:cs typeface="ヒラギノ角ゴシック W6"/>
                <a:sym typeface="ヒラギノ角ゴシック W6"/>
              </a:defRPr>
            </a:lvl1pPr>
          </a:lstStyle>
          <a:p>
            <a:pPr/>
            <a:r>
              <a:t>ロングタイマー?</a:t>
            </a:r>
          </a:p>
        </p:txBody>
      </p:sp>
      <p:sp>
        <p:nvSpPr>
          <p:cNvPr id="228" name="Subtitle 2"/>
          <p:cNvSpPr txBox="1"/>
          <p:nvPr/>
        </p:nvSpPr>
        <p:spPr>
          <a:xfrm>
            <a:off x="3023269" y="2294868"/>
            <a:ext cx="5175042" cy="16192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sz="3000">
                <a:solidFill>
                  <a:srgbClr val="DB212E"/>
                </a:solidFill>
              </a:defRPr>
            </a:lvl1pPr>
          </a:lstStyle>
          <a:p>
            <a:pPr/>
            <a:r>
              <a:t>NAサバイバルキットは、メンバーのニーズの一部を満たしている？</a:t>
            </a:r>
          </a:p>
        </p:txBody>
      </p:sp>
      <p:sp>
        <p:nvSpPr>
          <p:cNvPr id="229" name="Subtitle 2"/>
          <p:cNvSpPr txBox="1"/>
          <p:nvPr/>
        </p:nvSpPr>
        <p:spPr>
          <a:xfrm>
            <a:off x="323812" y="1170471"/>
            <a:ext cx="2981638"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sz="3400">
                <a:solidFill>
                  <a:srgbClr val="F16737"/>
                </a:solidFill>
                <a:latin typeface="ヒラギノ角ゴシック W6"/>
                <a:ea typeface="ヒラギノ角ゴシック W6"/>
                <a:cs typeface="ヒラギノ角ゴシック W6"/>
                <a:sym typeface="ヒラギノ角ゴシック W6"/>
              </a:defRPr>
            </a:lvl1pPr>
          </a:lstStyle>
          <a:p>
            <a:pPr/>
            <a:r>
              <a:t>ニューカマー?</a:t>
            </a:r>
          </a:p>
        </p:txBody>
      </p:sp>
      <p:sp>
        <p:nvSpPr>
          <p:cNvPr id="230" name="Subtitle 2"/>
          <p:cNvSpPr txBox="1"/>
          <p:nvPr/>
        </p:nvSpPr>
        <p:spPr>
          <a:xfrm>
            <a:off x="8500233" y="1160946"/>
            <a:ext cx="3449921" cy="5422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spcBef>
                <a:spcPts val="1000"/>
              </a:spcBef>
              <a:defRPr sz="3500">
                <a:solidFill>
                  <a:srgbClr val="F16737"/>
                </a:solidFill>
                <a:latin typeface="ヒラギノ角ゴシック W6"/>
                <a:ea typeface="ヒラギノ角ゴシック W6"/>
                <a:cs typeface="ヒラギノ角ゴシック W6"/>
                <a:sym typeface="ヒラギノ角ゴシック W6"/>
              </a:defRPr>
            </a:lvl1pPr>
          </a:lstStyle>
          <a:p>
            <a:pPr/>
            <a:r>
              <a:t>収監中の仲間？</a:t>
            </a:r>
          </a:p>
        </p:txBody>
      </p:sp>
      <p:pic>
        <p:nvPicPr>
          <p:cNvPr id="231" name="Picture 9" descr="Picture 9"/>
          <p:cNvPicPr>
            <a:picLocks noChangeAspect="1"/>
          </p:cNvPicPr>
          <p:nvPr/>
        </p:nvPicPr>
        <p:blipFill>
          <a:blip r:embed="rId3">
            <a:extLst/>
          </a:blip>
          <a:stretch>
            <a:fillRect/>
          </a:stretch>
        </p:blipFill>
        <p:spPr>
          <a:xfrm>
            <a:off x="-138686" y="1875096"/>
            <a:ext cx="3449919" cy="372126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itle 1"/>
          <p:cNvSpPr txBox="1"/>
          <p:nvPr/>
        </p:nvSpPr>
        <p:spPr>
          <a:xfrm>
            <a:off x="45719" y="0"/>
            <a:ext cx="10383651" cy="713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000">
                <a:solidFill>
                  <a:srgbClr val="572528"/>
                </a:solidFill>
              </a:defRPr>
            </a:lvl1pPr>
          </a:lstStyle>
          <a:p>
            <a:pPr/>
            <a:r>
              <a:t>新しい回復文献（最大2点まで選択）</a:t>
            </a:r>
          </a:p>
        </p:txBody>
      </p:sp>
      <p:grpSp>
        <p:nvGrpSpPr>
          <p:cNvPr id="238" name="グループ"/>
          <p:cNvGrpSpPr/>
          <p:nvPr/>
        </p:nvGrpSpPr>
        <p:grpSpPr>
          <a:xfrm>
            <a:off x="9878488" y="6023659"/>
            <a:ext cx="2225755" cy="776889"/>
            <a:chOff x="0" y="0"/>
            <a:chExt cx="2225754" cy="776888"/>
          </a:xfrm>
        </p:grpSpPr>
        <p:sp>
          <p:nvSpPr>
            <p:cNvPr id="236" name="Rounded Rectangle 2"/>
            <p:cNvSpPr/>
            <p:nvPr/>
          </p:nvSpPr>
          <p:spPr>
            <a:xfrm>
              <a:off x="0" y="0"/>
              <a:ext cx="2225755" cy="776889"/>
            </a:xfrm>
            <a:prstGeom prst="roundRect">
              <a:avLst>
                <a:gd name="adj" fmla="val 8509"/>
              </a:avLst>
            </a:prstGeom>
            <a:solidFill>
              <a:srgbClr val="9DBCAC"/>
            </a:solidFill>
            <a:ln w="12700" cap="flat">
              <a:noFill/>
              <a:miter lim="400000"/>
            </a:ln>
            <a:effectLst/>
          </p:spPr>
          <p:txBody>
            <a:bodyPr wrap="square" lIns="45719" tIns="45719" rIns="45719" bIns="45719" numCol="1" anchor="ctr">
              <a:noAutofit/>
            </a:bodyPr>
            <a:lstStyle/>
            <a:p>
              <a:pPr algn="ctr">
                <a:defRPr b="1">
                  <a:solidFill>
                    <a:srgbClr val="FFFFFF"/>
                  </a:solidFill>
                </a:defRPr>
              </a:pPr>
            </a:p>
          </p:txBody>
        </p:sp>
        <p:sp>
          <p:nvSpPr>
            <p:cNvPr id="237" name="TextBox 3"/>
            <p:cNvSpPr txBox="1"/>
            <p:nvPr/>
          </p:nvSpPr>
          <p:spPr>
            <a:xfrm>
              <a:off x="27650" y="74031"/>
              <a:ext cx="2170454" cy="62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spcBef>
                  <a:spcPts val="1200"/>
                </a:spcBef>
                <a:defRPr sz="1500">
                  <a:solidFill>
                    <a:srgbClr val="115B5A"/>
                  </a:solidFill>
                  <a:latin typeface="Bahnschrift Condensed"/>
                  <a:ea typeface="Bahnschrift Condensed"/>
                  <a:cs typeface="Bahnschrift Condensed"/>
                  <a:sym typeface="Bahnschrift Condensed"/>
                </a:defRPr>
              </a:lvl1pPr>
            </a:lstStyle>
            <a:p>
              <a:pPr/>
              <a:r>
                <a:t>ディスカッションのため一時停止</a:t>
              </a:r>
            </a:p>
          </p:txBody>
        </p:sp>
      </p:grpSp>
      <p:graphicFrame>
        <p:nvGraphicFramePr>
          <p:cNvPr id="239" name="Table 8"/>
          <p:cNvGraphicFramePr/>
          <p:nvPr/>
        </p:nvGraphicFramePr>
        <p:xfrm>
          <a:off x="693867" y="380591"/>
          <a:ext cx="10579101" cy="61849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91092"/>
                <a:gridCol w="9771643"/>
                <a:gridCol w="469900"/>
              </a:tblGrid>
              <a:tr h="391155">
                <a:tc>
                  <a:txBody>
                    <a:bodyPr/>
                    <a:lstStyle/>
                    <a:p>
                      <a:pPr algn="l">
                        <a:lnSpc>
                          <a:spcPts val="2600"/>
                        </a:lnSpc>
                        <a:spcBef>
                          <a:spcPts val="400"/>
                        </a:spcBef>
                        <a:defRPr b="1" sz="1600">
                          <a:latin typeface="Franklin Gothic Medium Cond"/>
                          <a:ea typeface="Franklin Gothic Medium Cond"/>
                          <a:cs typeface="Franklin Gothic Medium Cond"/>
                          <a:sym typeface="Franklin Gothic Medium Cond"/>
                        </a:defRPr>
                      </a:pPr>
                    </a:p>
                  </a:txBody>
                  <a:tcPr marL="0" marR="0" marT="0" marB="0" anchor="t" anchorCtr="0" horzOverflow="overflow">
                    <a:lnL w="0">
                      <a:miter lim="400000"/>
                    </a:lnL>
                    <a:lnR w="0">
                      <a:miter lim="400000"/>
                    </a:lnR>
                    <a:lnT w="0">
                      <a:miter lim="400000"/>
                    </a:lnT>
                    <a:lnB w="12700">
                      <a:solidFill>
                        <a:srgbClr val="000000"/>
                      </a:solidFill>
                      <a:miter lim="400000"/>
                    </a:lnB>
                    <a:noFill/>
                  </a:tcPr>
                </a:tc>
                <a:tc>
                  <a:txBody>
                    <a:bodyPr/>
                    <a:lstStyle/>
                    <a:p>
                      <a:pPr algn="l">
                        <a:lnSpc>
                          <a:spcPts val="2600"/>
                        </a:lnSpc>
                        <a:spcBef>
                          <a:spcPts val="400"/>
                        </a:spcBef>
                        <a:defRPr b="1" sz="1600">
                          <a:latin typeface="Franklin Gothic Medium Cond"/>
                          <a:ea typeface="Franklin Gothic Medium Cond"/>
                          <a:cs typeface="Franklin Gothic Medium Cond"/>
                          <a:sym typeface="Franklin Gothic Medium Cond"/>
                        </a:defRPr>
                      </a:pPr>
                    </a:p>
                  </a:txBody>
                  <a:tcPr marL="0" marR="0" marT="0" marB="0" anchor="t" anchorCtr="0" horzOverflow="overflow">
                    <a:lnL w="0">
                      <a:miter lim="400000"/>
                    </a:lnL>
                    <a:lnR w="12700">
                      <a:solidFill>
                        <a:srgbClr val="000000"/>
                      </a:solidFill>
                      <a:miter lim="400000"/>
                    </a:lnR>
                    <a:lnT w="0">
                      <a:miter lim="400000"/>
                    </a:lnT>
                    <a:lnB w="12700">
                      <a:solidFill>
                        <a:srgbClr val="000000"/>
                      </a:solidFill>
                      <a:miter lim="400000"/>
                    </a:lnB>
                    <a:noFill/>
                  </a:tcPr>
                </a:tc>
                <a:tc>
                  <a:txBody>
                    <a:bodyPr/>
                    <a:lstStyle/>
                    <a:p>
                      <a:pPr algn="ctr">
                        <a:lnSpc>
                          <a:spcPts val="1400"/>
                        </a:lnSpc>
                        <a:spcBef>
                          <a:spcPts val="400"/>
                        </a:spcBef>
                        <a:defRPr sz="1800"/>
                      </a:pPr>
                      <a:r>
                        <a:rPr b="1" sz="1600">
                          <a:latin typeface="Franklin Gothic Medium Cond"/>
                          <a:ea typeface="Franklin Gothic Medium Cond"/>
                          <a:cs typeface="Franklin Gothic Medium Cond"/>
                          <a:sym typeface="Franklin Gothic Medium Cond"/>
                        </a:rPr>
                        <a:t>目標</a:t>
                      </a:r>
                    </a:p>
                  </a:txBody>
                  <a:tcPr marL="0" marR="0" marT="0" marB="0" anchor="ctr" anchorCtr="0" horzOverflow="overflow">
                    <a:lnL w="12700">
                      <a:solidFill>
                        <a:srgbClr val="000000"/>
                      </a:solidFill>
                      <a:miter lim="400000"/>
                    </a:lnL>
                    <a:lnR w="0">
                      <a:miter lim="400000"/>
                    </a:lnR>
                    <a:lnT w="0">
                      <a:miter lim="400000"/>
                    </a:lnT>
                    <a:lnB w="12700">
                      <a:solidFill>
                        <a:srgbClr val="000000"/>
                      </a:solidFill>
                      <a:miter lim="400000"/>
                    </a:lnB>
                    <a:noFill/>
                  </a:tcPr>
                </a:tc>
              </a:tr>
              <a:tr h="280280">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1.</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新しいIP／小冊子：妨害的および捕食的行動。アイデアには、行動の特定方法や安全な環境を作る方法が含まれます。</a:t>
                      </a:r>
                    </a:p>
                  </a:txBody>
                  <a:tcPr marL="0" marR="0" marT="0" marB="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600"/>
                        </a:lnSpc>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1007358">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2.</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新しいIP／小冊子：バーチャル環境でのリカバリー。アイデアには、オンライン上でのクリーン維持、オンラインミーティング用のグループ小冊子、バーチャルメンバーシップとサービスの基本、オンラインミーティングでの行動指針などが含まれます。</a:t>
                      </a:r>
                    </a:p>
                  </a:txBody>
                  <a:tcPr marL="0" marR="0" marT="0" marB="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600"/>
                        </a:lnSpc>
                        <a:spcBef>
                          <a:spcPts val="400"/>
                        </a:spcBef>
                        <a:defRPr sz="1800"/>
                      </a:pPr>
                      <a:r>
                        <a:rPr b="1" sz="1600">
                          <a:latin typeface="Franklin Gothic Medium Cond"/>
                          <a:ea typeface="Franklin Gothic Medium Cond"/>
                          <a:cs typeface="Franklin Gothic Medium Cond"/>
                          <a:sym typeface="Franklin Gothic Medium Cond"/>
                        </a:rPr>
                        <a:t>3</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677158">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3.</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新しい書籍／ワークブック／学習ガイド：12の概念。アイデアには、「概念ワーク・学習ガイド」や「サービスコミティのための指針」が含まれます。</a:t>
                      </a:r>
                    </a:p>
                  </a:txBody>
                  <a:tcPr marL="0" marR="0" marT="0" marB="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600"/>
                        </a:lnSpc>
                        <a:spcBef>
                          <a:spcPts val="400"/>
                        </a:spcBef>
                        <a:defRPr sz="1800"/>
                      </a:pPr>
                      <a:r>
                        <a:rPr b="1" sz="1600">
                          <a:latin typeface="Franklin Gothic Medium Cond"/>
                          <a:ea typeface="Franklin Gothic Medium Cond"/>
                          <a:cs typeface="Franklin Gothic Medium Cond"/>
                          <a:sym typeface="Franklin Gothic Medium Cond"/>
                        </a:rPr>
                        <a:t>4</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1395782">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4.</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新しいIP／小冊子：DRT/MAT。アイデアには、明確な立場や姿勢を示すこと、クリーンまたはアブスティネンス（abstinence）の定義、誰がサービスできるかの明確化、これを外部の問題として位置付けること、命を救いメンバーが根付くのを助けること、個人的経験の紹介、PRとMAT、その他の医療的治療（医療用マリファナや治療目的の幻覚薬など）が含まれます</a:t>
                      </a:r>
                    </a:p>
                  </a:txBody>
                  <a:tcPr marL="0" marR="0" marT="0" marB="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600"/>
                        </a:lnSpc>
                        <a:spcBef>
                          <a:spcPts val="400"/>
                        </a:spcBef>
                        <a:defRPr sz="1800"/>
                      </a:pPr>
                      <a:r>
                        <a:rPr b="1" sz="1600">
                          <a:latin typeface="Franklin Gothic Medium Cond"/>
                          <a:ea typeface="Franklin Gothic Medium Cond"/>
                          <a:cs typeface="Franklin Gothic Medium Cond"/>
                          <a:sym typeface="Franklin Gothic Medium Cond"/>
                        </a:rPr>
                        <a:t>8</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843141">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5.</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a:lnSpc>
                          <a:spcPts val="2600"/>
                        </a:lnSpc>
                        <a:spcBef>
                          <a:spcPts val="1200"/>
                        </a:spcBef>
                        <a:defRPr sz="1800"/>
                      </a:pPr>
                      <a:r>
                        <a:rPr sz="1600">
                          <a:latin typeface="ヒラギノ角ゴシック W6"/>
                          <a:ea typeface="ヒラギノ角ゴシック W6"/>
                          <a:cs typeface="ヒラギノ角ゴシック W6"/>
                          <a:sym typeface="ヒラギノ角ゴシック W6"/>
                        </a:rPr>
                        <a:t>新しいIP／小冊子：回復中の女性。アイデアには、男性優位のコミュニティでメッセージを伝えること、母親業、更年期など女性に特有の問題、経験の共有などが含まれます。</a:t>
                      </a:r>
                    </a:p>
                  </a:txBody>
                  <a:tcPr marL="0" marR="0" marT="0" marB="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600"/>
                        </a:lnSpc>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280280">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6.</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sz="1600">
                          <a:latin typeface="ヒラギノ角ゴシック W6"/>
                          <a:ea typeface="ヒラギノ角ゴシック W6"/>
                          <a:cs typeface="ヒラギノ角ゴシック W6"/>
                          <a:sym typeface="ヒラギノ角ゴシック W6"/>
                        </a:rPr>
                        <a:t>新しいステップガイド：経験豊富なメンバー向けに特化</a:t>
                      </a:r>
                    </a:p>
                  </a:txBody>
                  <a:tcPr marL="0" marR="0" marT="0" marB="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600"/>
                        </a:lnSpc>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280280">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sz="1600">
                          <a:latin typeface="ヒラギノ角ゴシック W6"/>
                          <a:ea typeface="ヒラギノ角ゴシック W6"/>
                          <a:cs typeface="ヒラギノ角ゴシック W6"/>
                          <a:sym typeface="ヒラギノ角ゴシック W6"/>
                        </a:rPr>
                        <a:t>新しいIP／小冊子：ニューカマーを歓迎し、根付くのを助ける。アイデアには、ニューカマーとして何をすべきか、ニューカマーへの接し方が含まれます。</a:t>
                      </a:r>
                    </a:p>
                  </a:txBody>
                  <a:tcPr marL="0" marR="0" marT="0" marB="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600"/>
                        </a:lnSpc>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280280">
                <a:tc>
                  <a:txBody>
                    <a:bodyPr/>
                    <a:lstStyle/>
                    <a:p>
                      <a:pPr algn="just">
                        <a:lnSpc>
                          <a:spcPts val="2600"/>
                        </a:lnSpc>
                        <a:spcBef>
                          <a:spcPts val="400"/>
                        </a:spcBef>
                        <a:defRPr b="1" sz="1600">
                          <a:latin typeface="Franklin Gothic Medium Cond"/>
                          <a:ea typeface="Franklin Gothic Medium Cond"/>
                          <a:cs typeface="Franklin Gothic Medium Cond"/>
                          <a:sym typeface="Franklin Gothic Medium Cond"/>
                        </a:defRPr>
                      </a:pPr>
                      <a:r>
                        <a:t>8.</a:t>
                      </a:r>
                    </a:p>
                  </a:txBody>
                  <a:tcPr marL="0" marR="0" marT="0" marB="0" anchor="t" anchorCtr="0" horzOverflow="overflow">
                    <a:lnL w="0">
                      <a:miter lim="400000"/>
                    </a:lnL>
                    <a:lnR w="0">
                      <a:miter lim="400000"/>
                    </a:lnR>
                    <a:lnT w="12700">
                      <a:solidFill>
                        <a:srgbClr val="000000"/>
                      </a:solidFill>
                      <a:miter lim="400000"/>
                    </a:lnT>
                    <a:lnB w="0">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新しい回復文献はなし。</a:t>
                      </a:r>
                    </a:p>
                  </a:txBody>
                  <a:tcPr marL="0" marR="0" marT="0" marB="0" anchor="t" anchorCtr="0" horzOverflow="overflow">
                    <a:lnL w="0">
                      <a:miter lim="400000"/>
                    </a:lnL>
                    <a:lnR w="12700">
                      <a:solidFill>
                        <a:srgbClr val="000000"/>
                      </a:solidFill>
                      <a:miter lim="400000"/>
                    </a:lnR>
                    <a:lnT w="12700">
                      <a:solidFill>
                        <a:srgbClr val="000000"/>
                      </a:solidFill>
                      <a:miter lim="400000"/>
                    </a:lnT>
                    <a:lnB w="0">
                      <a:miter lim="400000"/>
                    </a:lnB>
                    <a:noFill/>
                  </a:tcPr>
                </a:tc>
                <a:tc>
                  <a:txBody>
                    <a:bodyPr/>
                    <a:lstStyle/>
                    <a:p>
                      <a:pPr algn="l">
                        <a:lnSpc>
                          <a:spcPts val="2600"/>
                        </a:lnSpc>
                        <a:spcBef>
                          <a:spcPts val="400"/>
                        </a:spcBef>
                        <a:defRPr b="1" sz="1600">
                          <a:latin typeface="Franklin Gothic Medium Cond"/>
                          <a:ea typeface="Franklin Gothic Medium Cond"/>
                          <a:cs typeface="Franklin Gothic Medium Cond"/>
                          <a:sym typeface="Franklin Gothic Medium Cond"/>
                        </a:defRPr>
                      </a:pPr>
                    </a:p>
                  </a:txBody>
                  <a:tcPr marL="0" marR="0" marT="0" marB="0" anchor="ctr" anchorCtr="0" horzOverflow="overflow">
                    <a:lnL w="12700">
                      <a:solidFill>
                        <a:srgbClr val="000000"/>
                      </a:solidFill>
                      <a:miter lim="400000"/>
                    </a:lnL>
                    <a:lnR w="0">
                      <a:miter lim="400000"/>
                    </a:lnR>
                    <a:lnT w="12700">
                      <a:solidFill>
                        <a:srgbClr val="000000"/>
                      </a:solidFill>
                      <a:miter lim="400000"/>
                    </a:lnT>
                    <a:lnB w="0">
                      <a:miter lim="400000"/>
                    </a:lnB>
                    <a:noFill/>
                  </a:tcPr>
                </a:tc>
              </a:tr>
            </a:tbl>
          </a:graphicData>
        </a:graphic>
      </p:graphicFrame>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Title 1"/>
          <p:cNvSpPr txBox="1"/>
          <p:nvPr/>
        </p:nvSpPr>
        <p:spPr>
          <a:xfrm>
            <a:off x="45719" y="0"/>
            <a:ext cx="10383651" cy="713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000">
                <a:solidFill>
                  <a:srgbClr val="572528"/>
                </a:solidFill>
              </a:defRPr>
            </a:lvl1pPr>
          </a:lstStyle>
          <a:p>
            <a:pPr/>
            <a:r>
              <a:t>改訂回復文献（最大2点まで選択）</a:t>
            </a:r>
          </a:p>
        </p:txBody>
      </p:sp>
      <p:grpSp>
        <p:nvGrpSpPr>
          <p:cNvPr id="246" name="グループ"/>
          <p:cNvGrpSpPr/>
          <p:nvPr/>
        </p:nvGrpSpPr>
        <p:grpSpPr>
          <a:xfrm>
            <a:off x="9878488" y="6023659"/>
            <a:ext cx="2225755" cy="776889"/>
            <a:chOff x="0" y="0"/>
            <a:chExt cx="2225754" cy="776888"/>
          </a:xfrm>
        </p:grpSpPr>
        <p:sp>
          <p:nvSpPr>
            <p:cNvPr id="244" name="Rounded Rectangle 2"/>
            <p:cNvSpPr/>
            <p:nvPr/>
          </p:nvSpPr>
          <p:spPr>
            <a:xfrm>
              <a:off x="0" y="0"/>
              <a:ext cx="2225755" cy="776889"/>
            </a:xfrm>
            <a:prstGeom prst="roundRect">
              <a:avLst>
                <a:gd name="adj" fmla="val 8509"/>
              </a:avLst>
            </a:prstGeom>
            <a:solidFill>
              <a:srgbClr val="9DBCAC"/>
            </a:solidFill>
            <a:ln w="12700" cap="flat">
              <a:noFill/>
              <a:miter lim="400000"/>
            </a:ln>
            <a:effectLst/>
          </p:spPr>
          <p:txBody>
            <a:bodyPr wrap="square" lIns="45719" tIns="45719" rIns="45719" bIns="45719" numCol="1" anchor="ctr">
              <a:noAutofit/>
            </a:bodyPr>
            <a:lstStyle/>
            <a:p>
              <a:pPr algn="ctr">
                <a:defRPr b="1">
                  <a:solidFill>
                    <a:srgbClr val="FFFFFF"/>
                  </a:solidFill>
                </a:defRPr>
              </a:pPr>
            </a:p>
          </p:txBody>
        </p:sp>
        <p:sp>
          <p:nvSpPr>
            <p:cNvPr id="245" name="TextBox 3"/>
            <p:cNvSpPr txBox="1"/>
            <p:nvPr/>
          </p:nvSpPr>
          <p:spPr>
            <a:xfrm>
              <a:off x="27650" y="74031"/>
              <a:ext cx="2170454" cy="62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spcBef>
                  <a:spcPts val="1200"/>
                </a:spcBef>
                <a:defRPr sz="1500">
                  <a:solidFill>
                    <a:srgbClr val="115B5A"/>
                  </a:solidFill>
                  <a:latin typeface="Bahnschrift Condensed"/>
                  <a:ea typeface="Bahnschrift Condensed"/>
                  <a:cs typeface="Bahnschrift Condensed"/>
                  <a:sym typeface="Bahnschrift Condensed"/>
                </a:defRPr>
              </a:lvl1pPr>
            </a:lstStyle>
            <a:p>
              <a:pPr/>
              <a:r>
                <a:t>ディスカッションのため一時停止</a:t>
              </a:r>
            </a:p>
          </p:txBody>
        </p:sp>
      </p:grpSp>
      <p:graphicFrame>
        <p:nvGraphicFramePr>
          <p:cNvPr id="247" name="Table 8"/>
          <p:cNvGraphicFramePr/>
          <p:nvPr/>
        </p:nvGraphicFramePr>
        <p:xfrm>
          <a:off x="826507" y="405387"/>
          <a:ext cx="10566401" cy="65786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83662"/>
                <a:gridCol w="9579073"/>
                <a:gridCol w="476250"/>
              </a:tblGrid>
              <a:tr h="525474">
                <a:tc>
                  <a:txBody>
                    <a:bodyPr/>
                    <a:lstStyle/>
                    <a:p>
                      <a:pPr algn="l">
                        <a:defRPr sz="1600">
                          <a:latin typeface="ヒラギノ角ゴシック W6"/>
                          <a:ea typeface="ヒラギノ角ゴシック W6"/>
                          <a:cs typeface="ヒラギノ角ゴシック W6"/>
                          <a:sym typeface="ヒラギノ角ゴシック W6"/>
                        </a:defRPr>
                      </a:pPr>
                    </a:p>
                  </a:txBody>
                  <a:tcPr marL="0" marR="0" marT="0" marB="0" anchor="t" anchorCtr="0" horzOverflow="overflow">
                    <a:lnL w="0">
                      <a:miter lim="400000"/>
                    </a:lnL>
                    <a:lnR w="0">
                      <a:miter lim="400000"/>
                    </a:lnR>
                    <a:lnT w="0">
                      <a:miter lim="400000"/>
                    </a:lnT>
                    <a:lnB w="12700">
                      <a:solidFill>
                        <a:srgbClr val="000000"/>
                      </a:solidFill>
                      <a:miter lim="400000"/>
                    </a:lnB>
                    <a:noFill/>
                  </a:tcPr>
                </a:tc>
                <a:tc>
                  <a:txBody>
                    <a:bodyPr/>
                    <a:lstStyle/>
                    <a:p>
                      <a:pPr algn="ctr">
                        <a:lnSpc>
                          <a:spcPct val="90000"/>
                        </a:lnSpc>
                        <a:defRPr b="1" sz="2400">
                          <a:solidFill>
                            <a:srgbClr val="572528"/>
                          </a:solidFill>
                        </a:defRPr>
                      </a:pPr>
                    </a:p>
                  </a:txBody>
                  <a:tcPr marL="0" marR="0" marT="0" marB="0" anchor="t" anchorCtr="0" horzOverflow="overflow">
                    <a:lnL w="0">
                      <a:miter lim="400000"/>
                    </a:lnL>
                    <a:lnR w="12700">
                      <a:solidFill>
                        <a:srgbClr val="000000"/>
                      </a:solidFill>
                      <a:miter lim="400000"/>
                    </a:lnR>
                    <a:lnB w="12700">
                      <a:solidFill>
                        <a:srgbClr val="000000"/>
                      </a:solidFill>
                      <a:miter lim="400000"/>
                    </a:lnB>
                    <a:noFill/>
                  </a:tcPr>
                </a:tc>
                <a:tc>
                  <a:txBody>
                    <a:bodyPr/>
                    <a:lstStyle/>
                    <a:p>
                      <a:pPr algn="ctr">
                        <a:lnSpc>
                          <a:spcPts val="1400"/>
                        </a:lnSpc>
                        <a:spcBef>
                          <a:spcPts val="400"/>
                        </a:spcBef>
                        <a:defRPr sz="1800"/>
                      </a:pPr>
                      <a:r>
                        <a:rPr b="1" sz="1600">
                          <a:latin typeface="Franklin Gothic Medium Cond"/>
                          <a:ea typeface="Franklin Gothic Medium Cond"/>
                          <a:cs typeface="Franklin Gothic Medium Cond"/>
                          <a:sym typeface="Franklin Gothic Medium Cond"/>
                        </a:rPr>
                        <a:t>目標</a:t>
                      </a:r>
                    </a:p>
                  </a:txBody>
                  <a:tcPr marL="0" marR="0" marT="0" marB="0" anchor="ctr" anchorCtr="0" horzOverflow="overflow">
                    <a:lnL w="12700">
                      <a:solidFill>
                        <a:srgbClr val="000000"/>
                      </a:solidFill>
                      <a:miter lim="400000"/>
                    </a:lnL>
                    <a:lnR w="0">
                      <a:miter lim="400000"/>
                    </a:lnR>
                    <a:lnT w="0">
                      <a:miter lim="400000"/>
                    </a:lnT>
                    <a:lnB w="12700">
                      <a:solidFill>
                        <a:srgbClr val="000000"/>
                      </a:solidFill>
                      <a:miter lim="400000"/>
                    </a:lnB>
                    <a:noFill/>
                  </a:tcPr>
                </a:tc>
              </a:tr>
              <a:tr h="794037">
                <a:tc>
                  <a:txBody>
                    <a:bodyPr/>
                    <a:lstStyle/>
                    <a:p>
                      <a:pPr algn="just">
                        <a:lnSpc>
                          <a:spcPts val="2300"/>
                        </a:lnSpc>
                        <a:defRPr sz="1800"/>
                      </a:pPr>
                      <a:r>
                        <a:rPr b="1" sz="1600">
                          <a:latin typeface="Franklin Gothic Medium Cond"/>
                          <a:ea typeface="Franklin Gothic Medium Cond"/>
                          <a:cs typeface="Franklin Gothic Medium Cond"/>
                          <a:sym typeface="Franklin Gothic Medium Cond"/>
                        </a:rPr>
                        <a:t>1.</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小冊子『Behind the Walls（1990年版）』の改訂。アイデアには、利用可能なサービスの追加や、外でクリーンを維持する方法の記載が含まれます。</a:t>
                      </a:r>
                    </a:p>
                  </a:txBody>
                  <a:tcPr marL="50800" marR="50800" marT="50800" marB="5080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300"/>
                        </a:lnSpc>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461701">
                <a:tc>
                  <a:txBody>
                    <a:bodyPr/>
                    <a:lstStyle/>
                    <a:p>
                      <a:pPr algn="just">
                        <a:lnSpc>
                          <a:spcPts val="2300"/>
                        </a:lnSpc>
                        <a:defRPr sz="1800"/>
                      </a:pPr>
                      <a:r>
                        <a:rPr b="1" sz="1600">
                          <a:latin typeface="Franklin Gothic Medium Cond"/>
                          <a:ea typeface="Franklin Gothic Medium Cond"/>
                          <a:cs typeface="Franklin Gothic Medium Cond"/>
                          <a:sym typeface="Franklin Gothic Medium Cond"/>
                        </a:rPr>
                        <a:t>2.</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伝統11を改訂し、「ソーシャルメディア」を含める。</a:t>
                      </a:r>
                    </a:p>
                  </a:txBody>
                  <a:tcPr marL="50800" marR="50800" marT="50800" marB="5080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300"/>
                        </a:lnSpc>
                        <a:defRPr sz="1800"/>
                      </a:pPr>
                      <a:r>
                        <a:rPr b="1" sz="1600">
                          <a:latin typeface="Franklin Gothic Medium Cond"/>
                          <a:ea typeface="Franklin Gothic Medium Cond"/>
                          <a:cs typeface="Franklin Gothic Medium Cond"/>
                          <a:sym typeface="Franklin Gothic Medium Cond"/>
                        </a:rPr>
                        <a:t>1</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280280">
                <a:tc>
                  <a:txBody>
                    <a:bodyPr/>
                    <a:lstStyle/>
                    <a:p>
                      <a:pPr algn="just">
                        <a:lnSpc>
                          <a:spcPts val="2300"/>
                        </a:lnSpc>
                        <a:defRPr sz="1800"/>
                      </a:pPr>
                      <a:r>
                        <a:rPr b="1" sz="1600">
                          <a:latin typeface="Franklin Gothic Medium Cond"/>
                          <a:ea typeface="Franklin Gothic Medium Cond"/>
                          <a:cs typeface="Franklin Gothic Medium Cond"/>
                          <a:sym typeface="Franklin Gothic Medium Cond"/>
                        </a:rPr>
                        <a:t>3.</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小冊子『病気の時に　In Times of Illness（2010年版）』の改訂。アイデアには、医療用マリファナ、治療目的での幻覚薬使用、処方薬に関する明確な情報の追加が含まれます。</a:t>
                      </a:r>
                    </a:p>
                  </a:txBody>
                  <a:tcPr marL="50800" marR="50800" marT="50800" marB="5080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300"/>
                        </a:lnSpc>
                        <a:defRPr sz="1800"/>
                      </a:pPr>
                      <a:r>
                        <a:rPr b="1" sz="1600">
                          <a:latin typeface="Franklin Gothic Medium Cond"/>
                          <a:ea typeface="Franklin Gothic Medium Cond"/>
                          <a:cs typeface="Franklin Gothic Medium Cond"/>
                          <a:sym typeface="Franklin Gothic Medium Cond"/>
                        </a:rPr>
                        <a:t>8</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280280">
                <a:tc>
                  <a:txBody>
                    <a:bodyPr/>
                    <a:lstStyle/>
                    <a:p>
                      <a:pPr algn="just">
                        <a:lnSpc>
                          <a:spcPts val="2300"/>
                        </a:lnSpc>
                        <a:defRPr sz="1800"/>
                      </a:pPr>
                      <a:r>
                        <a:rPr b="1" sz="1600">
                          <a:latin typeface="Franklin Gothic Medium Cond"/>
                          <a:ea typeface="Franklin Gothic Medium Cond"/>
                          <a:cs typeface="Franklin Gothic Medium Cond"/>
                          <a:sym typeface="Franklin Gothic Medium Cond"/>
                        </a:rPr>
                        <a:t>4.</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ジェンダーニュートラルな言語。NA文献のジェンダー特有の表現を、ジェンダーニュートラルかつ包括的な表現に変更・追加する可能性を調査する。</a:t>
                      </a:r>
                    </a:p>
                  </a:txBody>
                  <a:tcPr marL="50800" marR="50800" marT="50800" marB="5080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300"/>
                        </a:lnSpc>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280280">
                <a:tc>
                  <a:txBody>
                    <a:bodyPr/>
                    <a:lstStyle/>
                    <a:p>
                      <a:pPr algn="just">
                        <a:lnSpc>
                          <a:spcPts val="2300"/>
                        </a:lnSpc>
                        <a:defRPr sz="1800"/>
                      </a:pPr>
                      <a:r>
                        <a:rPr b="1" sz="1600">
                          <a:latin typeface="Franklin Gothic Medium Cond"/>
                          <a:ea typeface="Franklin Gothic Medium Cond"/>
                          <a:cs typeface="Franklin Gothic Medium Cond"/>
                          <a:sym typeface="Franklin Gothic Medium Cond"/>
                        </a:rPr>
                        <a:t>5.</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a:lnSpc>
                          <a:spcPts val="2300"/>
                        </a:lnSpc>
                        <a:defRPr sz="1800"/>
                      </a:pPr>
                      <a:r>
                        <a:rPr b="1" sz="1600">
                          <a:latin typeface="Franklin Gothic Medium Cond"/>
                          <a:ea typeface="Franklin Gothic Medium Cond"/>
                          <a:cs typeface="Franklin Gothic Medium Cond"/>
                          <a:sym typeface="Franklin Gothic Medium Cond"/>
                        </a:rPr>
                        <a:t>ステップ・ワーキングガイドの改訂。アイデアには、誘導的な質問を減らす、ステップ1の質問を減らす、ステップ4の質問を増やす、ジャーナリング（気づきや体験を日記に書くこと）を促す、プロセスを簡略化する、質問に番号を付ける、などが含まれます。</a:t>
                      </a:r>
                    </a:p>
                  </a:txBody>
                  <a:tcPr marL="50800" marR="50800" marT="50800" marB="5080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300"/>
                        </a:lnSpc>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280280">
                <a:tc>
                  <a:txBody>
                    <a:bodyPr/>
                    <a:lstStyle/>
                    <a:p>
                      <a:pPr algn="just">
                        <a:lnSpc>
                          <a:spcPts val="2300"/>
                        </a:lnSpc>
                        <a:defRPr sz="1800"/>
                      </a:pPr>
                      <a:r>
                        <a:rPr b="1" sz="1600">
                          <a:latin typeface="Franklin Gothic Medium Cond"/>
                          <a:ea typeface="Franklin Gothic Medium Cond"/>
                          <a:cs typeface="Franklin Gothic Medium Cond"/>
                          <a:sym typeface="Franklin Gothic Medium Cond"/>
                        </a:rPr>
                        <a:t>6.</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IP #26『追加ニーズを持つ人のためのアクセシビリティ（1998年版）』の改訂。アイデアには、現行の技術を考慮することや、目に見えない障害に関する内容を追加することが含まれます。</a:t>
                      </a:r>
                    </a:p>
                  </a:txBody>
                  <a:tcPr marL="50800" marR="50800" marT="50800" marB="5080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300"/>
                        </a:lnSpc>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457337">
                <a:tc>
                  <a:txBody>
                    <a:bodyPr/>
                    <a:lstStyle/>
                    <a:p>
                      <a:pPr algn="just">
                        <a:lnSpc>
                          <a:spcPts val="2300"/>
                        </a:lnSpc>
                        <a:defRPr sz="1800"/>
                      </a:pPr>
                      <a:r>
                        <a:rPr b="1" sz="1600">
                          <a:latin typeface="Franklin Gothic Medium Cond"/>
                          <a:ea typeface="Franklin Gothic Medium Cond"/>
                          <a:cs typeface="Franklin Gothic Medium Cond"/>
                          <a:sym typeface="Franklin Gothic Medium Cond"/>
                        </a:rPr>
                        <a:t>7.</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文献全体で「神」の表記を「ハイヤーパワー」に置き換える。</a:t>
                      </a:r>
                    </a:p>
                  </a:txBody>
                  <a:tcPr marL="50800" marR="50800" marT="50800" marB="5080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300"/>
                        </a:lnSpc>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759459">
                <a:tc>
                  <a:txBody>
                    <a:bodyPr/>
                    <a:lstStyle/>
                    <a:p>
                      <a:pPr algn="just">
                        <a:lnSpc>
                          <a:spcPts val="2300"/>
                        </a:lnSpc>
                        <a:defRPr b="1" sz="1600">
                          <a:latin typeface="Franklin Gothic Medium Cond"/>
                          <a:ea typeface="Franklin Gothic Medium Cond"/>
                          <a:cs typeface="Franklin Gothic Medium Cond"/>
                          <a:sym typeface="Franklin Gothic Medium Cond"/>
                        </a:defRPr>
                      </a:pPr>
                      <a:r>
                        <a:t>8.</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IP #24『マネーに関する事項（2010年版）』の改訂。アイデアには、ゾーンフォーラムやデジタル寄付に関する情報の追加が含まれます。</a:t>
                      </a:r>
                    </a:p>
                  </a:txBody>
                  <a:tcPr marL="50800" marR="50800" marT="50800" marB="5080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lnSpc>
                          <a:spcPts val="2300"/>
                        </a:lnSpc>
                        <a:defRPr sz="1800"/>
                      </a:pPr>
                      <a:r>
                        <a:rPr b="1" sz="1600">
                          <a:latin typeface="Franklin Gothic Medium Cond"/>
                          <a:ea typeface="Franklin Gothic Medium Cond"/>
                          <a:cs typeface="Franklin Gothic Medium Cond"/>
                          <a:sym typeface="Franklin Gothic Medium Cond"/>
                        </a:rPr>
                        <a:t>6</a:t>
                      </a: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r h="710711">
                <a:tc>
                  <a:txBody>
                    <a:bodyPr/>
                    <a:lstStyle/>
                    <a:p>
                      <a:pPr algn="just">
                        <a:lnSpc>
                          <a:spcPts val="2300"/>
                        </a:lnSpc>
                        <a:defRPr sz="1800"/>
                      </a:pPr>
                      <a:r>
                        <a:rPr b="1" sz="1600">
                          <a:latin typeface="Franklin Gothic Medium Cond"/>
                          <a:ea typeface="Franklin Gothic Medium Cond"/>
                          <a:cs typeface="Franklin Gothic Medium Cond"/>
                          <a:sym typeface="Franklin Gothic Medium Cond"/>
                        </a:rPr>
                        <a:t>9.</a:t>
                      </a:r>
                    </a:p>
                  </a:txBody>
                  <a:tcPr marL="0" marR="0" marT="0" marB="0" anchor="t" anchorCtr="0" horzOverflow="overflow">
                    <a:lnL w="0">
                      <a:miter lim="400000"/>
                    </a:lnL>
                    <a:lnR w="0">
                      <a:miter lim="400000"/>
                    </a:lnR>
                    <a:lnT w="12700">
                      <a:solidFill>
                        <a:srgbClr val="000000"/>
                      </a:solidFill>
                      <a:miter lim="400000"/>
                    </a:lnT>
                    <a:lnB w="12700">
                      <a:solidFill>
                        <a:srgbClr val="000000"/>
                      </a:solidFill>
                      <a:miter lim="400000"/>
                    </a:lnB>
                    <a:noFill/>
                  </a:tcPr>
                </a:tc>
                <a:tc>
                  <a:txBody>
                    <a:bodyPr/>
                    <a:lstStyle/>
                    <a:p>
                      <a:pPr algn="l">
                        <a:lnSpc>
                          <a:spcPts val="2300"/>
                        </a:lnSpc>
                        <a:defRPr sz="1800"/>
                      </a:pPr>
                      <a:r>
                        <a:rPr b="1" sz="1600">
                          <a:latin typeface="Franklin Gothic Medium Cond"/>
                          <a:ea typeface="Franklin Gothic Medium Cond"/>
                          <a:cs typeface="Franklin Gothic Medium Cond"/>
                          <a:sym typeface="Franklin Gothic Medium Cond"/>
                        </a:rPr>
                        <a:t>回復文献の改訂はなし。</a:t>
                      </a:r>
                    </a:p>
                  </a:txBody>
                  <a:tcPr marL="50800" marR="50800" marT="50800" marB="50800" anchor="t" anchorCtr="0" horzOverflow="overflow">
                    <a:lnL w="0">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ctr">
                        <a:defRPr sz="1600">
                          <a:latin typeface="ヒラギノ角ゴシック W6"/>
                          <a:ea typeface="ヒラギノ角ゴシック W6"/>
                          <a:cs typeface="ヒラギノ角ゴシック W6"/>
                          <a:sym typeface="ヒラギノ角ゴシック W6"/>
                        </a:defRPr>
                      </a:pPr>
                    </a:p>
                  </a:txBody>
                  <a:tcPr marL="0" marR="0" marT="0" marB="0" anchor="ctr" anchorCtr="0" horzOverflow="overflow">
                    <a:lnL w="12700">
                      <a:solidFill>
                        <a:srgbClr val="000000"/>
                      </a:solidFill>
                      <a:miter lim="400000"/>
                    </a:lnL>
                    <a:lnR w="0">
                      <a:miter lim="400000"/>
                    </a:lnR>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1"/>
          <p:cNvSpPr txBox="1"/>
          <p:nvPr/>
        </p:nvSpPr>
        <p:spPr>
          <a:xfrm>
            <a:off x="4370902" y="208947"/>
            <a:ext cx="12083516" cy="2720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sz="3900">
                <a:latin typeface="ヒラギノ角ゴシック W6"/>
                <a:ea typeface="ヒラギノ角ゴシック W6"/>
                <a:cs typeface="ヒラギノ角ゴシック W6"/>
                <a:sym typeface="ヒラギノ角ゴシック W6"/>
              </a:defRPr>
            </a:pPr>
            <a:r>
              <a:t>サービス資料</a:t>
            </a:r>
          </a:p>
          <a:p>
            <a:pPr defTabSz="457200">
              <a:defRPr sz="3400">
                <a:latin typeface="ヒラギノ角ゴシック W6"/>
                <a:ea typeface="ヒラギノ角ゴシック W6"/>
                <a:cs typeface="ヒラギノ角ゴシック W6"/>
                <a:sym typeface="ヒラギノ角ゴシック W6"/>
              </a:defRPr>
            </a:pPr>
          </a:p>
          <a:p>
            <a:pPr defTabSz="457200">
              <a:defRPr sz="3400">
                <a:latin typeface="ヒラギノ角ゴシック W6"/>
                <a:ea typeface="ヒラギノ角ゴシック W6"/>
                <a:cs typeface="ヒラギノ角ゴシック W6"/>
                <a:sym typeface="ヒラギノ角ゴシック W6"/>
              </a:defRPr>
            </a:pPr>
          </a:p>
        </p:txBody>
      </p:sp>
      <p:pic>
        <p:nvPicPr>
          <p:cNvPr id="252" name="Picture 17" descr="Picture 17"/>
          <p:cNvPicPr>
            <a:picLocks noChangeAspect="1"/>
          </p:cNvPicPr>
          <p:nvPr/>
        </p:nvPicPr>
        <p:blipFill>
          <a:blip r:embed="rId3">
            <a:extLst/>
          </a:blip>
          <a:stretch>
            <a:fillRect/>
          </a:stretch>
        </p:blipFill>
        <p:spPr>
          <a:xfrm>
            <a:off x="726070" y="833377"/>
            <a:ext cx="1968760" cy="2545466"/>
          </a:xfrm>
          <a:prstGeom prst="rect">
            <a:avLst/>
          </a:prstGeom>
          <a:ln w="12700">
            <a:miter lim="400000"/>
          </a:ln>
        </p:spPr>
      </p:pic>
      <p:sp>
        <p:nvSpPr>
          <p:cNvPr id="253" name="Subtitle 2"/>
          <p:cNvSpPr txBox="1"/>
          <p:nvPr/>
        </p:nvSpPr>
        <p:spPr>
          <a:xfrm>
            <a:off x="3018985" y="1034865"/>
            <a:ext cx="9033270" cy="21424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2900">
                <a:latin typeface="ヒラギノ角ゴシック W3"/>
                <a:ea typeface="ヒラギノ角ゴシック W3"/>
                <a:cs typeface="ヒラギノ角ゴシック W3"/>
                <a:sym typeface="ヒラギノ角ゴシック W3"/>
              </a:defRPr>
            </a:lvl1pPr>
          </a:lstStyle>
          <a:p>
            <a:pPr/>
            <a:r>
              <a:t>サービスコミティの再構想と活性化—このテーマに関するフェローシップの意見は、『プランニングベーシックス』の更新を求める声が繰り返し挙がっていることを示しています。</a:t>
            </a:r>
          </a:p>
        </p:txBody>
      </p:sp>
      <p:sp>
        <p:nvSpPr>
          <p:cNvPr id="254" name="Subtitle 2"/>
          <p:cNvSpPr txBox="1"/>
          <p:nvPr/>
        </p:nvSpPr>
        <p:spPr>
          <a:xfrm>
            <a:off x="3946388" y="4097438"/>
            <a:ext cx="8086076" cy="25514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sz="2900">
                <a:solidFill>
                  <a:srgbClr val="572528"/>
                </a:solidFill>
                <a:latin typeface="ヒラギノ角ゴシック W3"/>
                <a:ea typeface="ヒラギノ角ゴシック W3"/>
                <a:cs typeface="ヒラギノ角ゴシック W3"/>
                <a:sym typeface="ヒラギノ角ゴシック W3"/>
              </a:defRPr>
            </a:lvl1pPr>
          </a:lstStyle>
          <a:p>
            <a:pPr/>
            <a:r>
              <a:t>『The Group Booklet』および『地域サービスの手引き』の改訂は、戦略計画のいくつかの目標達成に向けた前進となります。これらの項目が優先される場合、ワールドボードはゾーンと協力して作業を進めます。</a:t>
            </a:r>
          </a:p>
        </p:txBody>
      </p:sp>
      <p:pic>
        <p:nvPicPr>
          <p:cNvPr id="255" name="Picture 15" descr="Picture 15"/>
          <p:cNvPicPr>
            <a:picLocks noChangeAspect="1"/>
          </p:cNvPicPr>
          <p:nvPr/>
        </p:nvPicPr>
        <p:blipFill>
          <a:blip r:embed="rId4">
            <a:extLst/>
          </a:blip>
          <a:stretch>
            <a:fillRect/>
          </a:stretch>
        </p:blipFill>
        <p:spPr>
          <a:xfrm rot="291557">
            <a:off x="1522165" y="3304471"/>
            <a:ext cx="2291012" cy="2962761"/>
          </a:xfrm>
          <a:prstGeom prst="rect">
            <a:avLst/>
          </a:prstGeom>
          <a:ln w="12700">
            <a:miter lim="400000"/>
          </a:ln>
        </p:spPr>
      </p:pic>
      <p:pic>
        <p:nvPicPr>
          <p:cNvPr id="256" name="Picture 13" descr="Picture 13"/>
          <p:cNvPicPr>
            <a:picLocks noChangeAspect="1"/>
          </p:cNvPicPr>
          <p:nvPr/>
        </p:nvPicPr>
        <p:blipFill>
          <a:blip r:embed="rId5">
            <a:extLst/>
          </a:blip>
          <a:stretch>
            <a:fillRect/>
          </a:stretch>
        </p:blipFill>
        <p:spPr>
          <a:xfrm rot="20985038">
            <a:off x="228812" y="3861546"/>
            <a:ext cx="1754530" cy="2729268"/>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itle 1"/>
          <p:cNvSpPr txBox="1"/>
          <p:nvPr/>
        </p:nvSpPr>
        <p:spPr>
          <a:xfrm>
            <a:off x="735241" y="41790"/>
            <a:ext cx="10383650"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3100">
                <a:solidFill>
                  <a:srgbClr val="572528"/>
                </a:solidFill>
              </a:defRPr>
            </a:lvl1pPr>
          </a:lstStyle>
          <a:p>
            <a:pPr/>
            <a:r>
              <a:t>新しいサービス資料（最大2点まで選択）</a:t>
            </a:r>
          </a:p>
        </p:txBody>
      </p:sp>
      <p:grpSp>
        <p:nvGrpSpPr>
          <p:cNvPr id="263" name="グループ"/>
          <p:cNvGrpSpPr/>
          <p:nvPr/>
        </p:nvGrpSpPr>
        <p:grpSpPr>
          <a:xfrm>
            <a:off x="8718838" y="6055000"/>
            <a:ext cx="2225755" cy="776890"/>
            <a:chOff x="0" y="0"/>
            <a:chExt cx="2225754" cy="776888"/>
          </a:xfrm>
        </p:grpSpPr>
        <p:sp>
          <p:nvSpPr>
            <p:cNvPr id="261" name="Rounded Rectangle 2"/>
            <p:cNvSpPr/>
            <p:nvPr/>
          </p:nvSpPr>
          <p:spPr>
            <a:xfrm>
              <a:off x="0" y="0"/>
              <a:ext cx="2225755" cy="776889"/>
            </a:xfrm>
            <a:prstGeom prst="roundRect">
              <a:avLst>
                <a:gd name="adj" fmla="val 8509"/>
              </a:avLst>
            </a:prstGeom>
            <a:solidFill>
              <a:srgbClr val="9DBCAC"/>
            </a:solidFill>
            <a:ln w="12700" cap="flat">
              <a:noFill/>
              <a:miter lim="400000"/>
            </a:ln>
            <a:effectLst/>
          </p:spPr>
          <p:txBody>
            <a:bodyPr wrap="square" lIns="45719" tIns="45719" rIns="45719" bIns="45719" numCol="1" anchor="ctr">
              <a:noAutofit/>
            </a:bodyPr>
            <a:lstStyle/>
            <a:p>
              <a:pPr algn="ctr">
                <a:defRPr b="1">
                  <a:solidFill>
                    <a:srgbClr val="FFFFFF"/>
                  </a:solidFill>
                </a:defRPr>
              </a:pPr>
            </a:p>
          </p:txBody>
        </p:sp>
        <p:sp>
          <p:nvSpPr>
            <p:cNvPr id="262" name="TextBox 3"/>
            <p:cNvSpPr txBox="1"/>
            <p:nvPr/>
          </p:nvSpPr>
          <p:spPr>
            <a:xfrm>
              <a:off x="27650" y="74031"/>
              <a:ext cx="2170454" cy="62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spcBef>
                  <a:spcPts val="1200"/>
                </a:spcBef>
                <a:defRPr sz="1500">
                  <a:solidFill>
                    <a:srgbClr val="115B5A"/>
                  </a:solidFill>
                  <a:latin typeface="Bahnschrift Condensed"/>
                  <a:ea typeface="Bahnschrift Condensed"/>
                  <a:cs typeface="Bahnschrift Condensed"/>
                  <a:sym typeface="Bahnschrift Condensed"/>
                </a:defRPr>
              </a:lvl1pPr>
            </a:lstStyle>
            <a:p>
              <a:pPr/>
              <a:r>
                <a:t>ディスカッションのため一時停止</a:t>
              </a:r>
            </a:p>
          </p:txBody>
        </p:sp>
      </p:grpSp>
      <p:graphicFrame>
        <p:nvGraphicFramePr>
          <p:cNvPr id="264" name="Table 6"/>
          <p:cNvGraphicFramePr/>
          <p:nvPr/>
        </p:nvGraphicFramePr>
        <p:xfrm>
          <a:off x="680330" y="124143"/>
          <a:ext cx="10541001" cy="70993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31800"/>
                <a:gridCol w="9579073"/>
                <a:gridCol w="482600"/>
              </a:tblGrid>
              <a:tr h="525474">
                <a:tc>
                  <a:txBody>
                    <a:bodyPr/>
                    <a:lstStyle/>
                    <a:p>
                      <a:pPr algn="l">
                        <a:defRPr sz="1600">
                          <a:latin typeface="ヒラギノ角ゴシック W6"/>
                          <a:ea typeface="ヒラギノ角ゴシック W6"/>
                          <a:cs typeface="ヒラギノ角ゴシック W6"/>
                          <a:sym typeface="ヒラギノ角ゴシック W6"/>
                        </a:defRPr>
                      </a:pPr>
                    </a:p>
                  </a:txBody>
                  <a:tcPr marL="0" marR="0" marT="0" marB="0" anchor="t" anchorCtr="0" horzOverflow="overflow">
                    <a:lnB w="12700">
                      <a:solidFill>
                        <a:srgbClr val="000000"/>
                      </a:solidFill>
                      <a:miter lim="400000"/>
                    </a:lnB>
                    <a:noFill/>
                  </a:tcPr>
                </a:tc>
                <a:tc>
                  <a:txBody>
                    <a:bodyPr/>
                    <a:lstStyle/>
                    <a:p>
                      <a:pPr algn="ctr">
                        <a:lnSpc>
                          <a:spcPct val="90000"/>
                        </a:lnSpc>
                        <a:defRPr b="1" sz="2300">
                          <a:solidFill>
                            <a:srgbClr val="572528"/>
                          </a:solidFill>
                        </a:defRPr>
                      </a:pPr>
                    </a:p>
                  </a:txBody>
                  <a:tcPr marL="0" marR="0" marT="0" marB="0" anchor="t" anchorCtr="0" horzOverflow="overflow">
                    <a:lnB w="12700">
                      <a:solidFill>
                        <a:srgbClr val="000000"/>
                      </a:solidFill>
                      <a:miter lim="400000"/>
                    </a:lnB>
                    <a:noFill/>
                  </a:tcPr>
                </a:tc>
                <a:tc>
                  <a:txBody>
                    <a:bodyPr/>
                    <a:lstStyle/>
                    <a:p>
                      <a:pPr algn="ctr">
                        <a:lnSpc>
                          <a:spcPts val="1400"/>
                        </a:lnSpc>
                        <a:spcBef>
                          <a:spcPts val="400"/>
                        </a:spcBef>
                        <a:defRPr sz="1800"/>
                      </a:pPr>
                      <a:r>
                        <a:rPr b="1" sz="1600">
                          <a:latin typeface="Franklin Gothic Medium Cond"/>
                          <a:ea typeface="Franklin Gothic Medium Cond"/>
                          <a:cs typeface="Franklin Gothic Medium Cond"/>
                          <a:sym typeface="Franklin Gothic Medium Cond"/>
                        </a:rPr>
                        <a:t>目標</a:t>
                      </a:r>
                    </a:p>
                  </a:txBody>
                  <a:tcPr marL="0" marR="0" marT="0" marB="0" anchor="ctr" anchorCtr="0" horzOverflow="overflow">
                    <a:lnB w="12700">
                      <a:solidFill>
                        <a:srgbClr val="000000"/>
                      </a:solidFill>
                      <a:miter lim="400000"/>
                    </a:lnB>
                    <a:noFill/>
                  </a:tcPr>
                </a:tc>
              </a:tr>
              <a:tr h="619658">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1.</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新しいサービス基本資料／小冊子：サービスにおけるメンター制度。アイデアには、実践的なトレーニングや、サービス体でメンター制度を実施する方法が含まれます。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5</a:t>
                      </a:r>
                    </a:p>
                  </a:txBody>
                  <a:tcPr marL="0" marR="0" marT="0" marB="0" anchor="ctr" anchorCtr="0" horzOverflow="overflow">
                    <a:lnT w="12700">
                      <a:solidFill>
                        <a:srgbClr val="000000"/>
                      </a:solidFill>
                      <a:miter lim="400000"/>
                    </a:lnT>
                    <a:lnB w="12700">
                      <a:solidFill>
                        <a:srgbClr val="000000"/>
                      </a:solidFill>
                      <a:miter lim="400000"/>
                    </a:lnB>
                    <a:noFill/>
                  </a:tcPr>
                </a:tc>
              </a:tr>
              <a:tr h="280280">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2.</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000"/>
                        </a:lnSpc>
                        <a:spcBef>
                          <a:spcPts val="400"/>
                        </a:spcBef>
                        <a:defRPr sz="1800"/>
                      </a:pPr>
                      <a:r>
                        <a:rPr b="1" sz="1600">
                          <a:latin typeface="Franklin Gothic Medium Cond"/>
                          <a:ea typeface="Franklin Gothic Medium Cond"/>
                          <a:cs typeface="Franklin Gothic Medium Cond"/>
                          <a:sym typeface="Franklin Gothic Medium Cond"/>
                        </a:rPr>
                        <a:t>新しいサービス基本資料／小冊子：フェローシップデベロップメント。アイデアには、アウトリーチのベストプラクティス、FDの概要、コミティ向けのガイドラインなどが含まれます。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4</a:t>
                      </a:r>
                    </a:p>
                  </a:txBody>
                  <a:tcPr marL="0" marR="0" marT="0" marB="0" anchor="ctr" anchorCtr="0" horzOverflow="overflow">
                    <a:lnT w="12700">
                      <a:solidFill>
                        <a:srgbClr val="000000"/>
                      </a:solidFill>
                      <a:miter lim="400000"/>
                    </a:lnT>
                    <a:lnB w="12700">
                      <a:solidFill>
                        <a:srgbClr val="000000"/>
                      </a:solidFill>
                      <a:miter lim="400000"/>
                    </a:lnB>
                    <a:noFill/>
                  </a:tcPr>
                </a:tc>
              </a:tr>
              <a:tr h="280280">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3.</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新しいサービス基本資料／小冊子：バーチャルサービス。アイデアには、バーチャルプラットフォームのガイドライン、広報、バーチャルエリア・リージョン、バーチャルグループをサービス構造に結びつける方法、バーチャルまたはハイブリッド形式のサービス会議など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3</a:t>
                      </a:r>
                    </a:p>
                  </a:txBody>
                  <a:tcPr marL="0" marR="0" marT="0" marB="0" anchor="ctr" anchorCtr="0" horzOverflow="overflow">
                    <a:lnT w="12700">
                      <a:solidFill>
                        <a:srgbClr val="000000"/>
                      </a:solidFill>
                      <a:miter lim="400000"/>
                    </a:lnT>
                    <a:lnB w="12700">
                      <a:solidFill>
                        <a:srgbClr val="000000"/>
                      </a:solidFill>
                      <a:miter lim="400000"/>
                    </a:lnB>
                    <a:noFill/>
                  </a:tcPr>
                </a:tc>
              </a:tr>
              <a:tr h="622139">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4.</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新しいサービス基本資料／小冊子：ソーシャルメディア。アイデアには、広報業務におけるAIの活用や、ソーシャルメディアにおける伝統の適用などが含まれます。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1</a:t>
                      </a:r>
                    </a:p>
                  </a:txBody>
                  <a:tcPr marL="0" marR="0" marT="0" marB="0" anchor="ctr" anchorCtr="0" horzOverflow="overflow">
                    <a:lnT w="12700">
                      <a:solidFill>
                        <a:srgbClr val="000000"/>
                      </a:solidFill>
                      <a:miter lim="400000"/>
                    </a:lnT>
                    <a:lnB w="12700">
                      <a:solidFill>
                        <a:srgbClr val="000000"/>
                      </a:solidFill>
                      <a:miter lim="400000"/>
                    </a:lnB>
                    <a:noFill/>
                  </a:tcPr>
                </a:tc>
              </a:tr>
              <a:tr h="366853">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5.</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新しいサービス基本資料／小冊子：GSRオリエンテーション／ワークショップガイド</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4</a:t>
                      </a:r>
                    </a:p>
                  </a:txBody>
                  <a:tcPr marL="0" marR="0" marT="0" marB="0" anchor="ctr" anchorCtr="0" horzOverflow="overflow">
                    <a:lnT w="12700">
                      <a:solidFill>
                        <a:srgbClr val="000000"/>
                      </a:solidFill>
                      <a:miter lim="400000"/>
                    </a:lnT>
                    <a:lnB w="12700">
                      <a:solidFill>
                        <a:srgbClr val="000000"/>
                      </a:solidFill>
                      <a:miter lim="400000"/>
                    </a:lnB>
                    <a:noFill/>
                  </a:tcPr>
                </a:tc>
              </a:tr>
              <a:tr h="375727">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6.</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000"/>
                        </a:lnSpc>
                        <a:spcBef>
                          <a:spcPts val="400"/>
                        </a:spcBef>
                        <a:defRPr sz="1800"/>
                      </a:pPr>
                      <a:r>
                        <a:rPr b="1" sz="1600">
                          <a:latin typeface="Franklin Gothic Medium Cond"/>
                          <a:ea typeface="Franklin Gothic Medium Cond"/>
                          <a:cs typeface="Franklin Gothic Medium Cond"/>
                          <a:sym typeface="Franklin Gothic Medium Cond"/>
                        </a:rPr>
                        <a:t>新しいサービス基本資料／小冊子：グループの棚卸し／年ごとの振り返り用グループ小冊子</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4</a:t>
                      </a:r>
                    </a:p>
                  </a:txBody>
                  <a:tcPr marL="0" marR="0" marT="0" marB="0" anchor="ctr" anchorCtr="0" horzOverflow="overflow">
                    <a:lnT w="12700">
                      <a:solidFill>
                        <a:srgbClr val="000000"/>
                      </a:solidFill>
                      <a:miter lim="400000"/>
                    </a:lnT>
                    <a:lnB w="12700">
                      <a:solidFill>
                        <a:srgbClr val="000000"/>
                      </a:solidFill>
                      <a:miter lim="400000"/>
                    </a:lnB>
                    <a:noFill/>
                  </a:tcPr>
                </a:tc>
              </a:tr>
              <a:tr h="407750">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7.</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新しいサービス基本資料／小冊子：エリアサービスの基本</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4</a:t>
                      </a:r>
                    </a:p>
                  </a:txBody>
                  <a:tcPr marL="0" marR="0" marT="0" marB="0" anchor="ctr" anchorCtr="0" horzOverflow="overflow">
                    <a:lnT w="12700">
                      <a:solidFill>
                        <a:srgbClr val="000000"/>
                      </a:solidFill>
                      <a:miter lim="400000"/>
                    </a:lnT>
                    <a:lnB w="12700">
                      <a:solidFill>
                        <a:srgbClr val="000000"/>
                      </a:solidFill>
                      <a:miter lim="400000"/>
                    </a:lnB>
                    <a:noFill/>
                  </a:tcPr>
                </a:tc>
              </a:tr>
              <a:tr h="280280">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8.</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000"/>
                        </a:lnSpc>
                        <a:spcBef>
                          <a:spcPts val="400"/>
                        </a:spcBef>
                        <a:defRPr sz="1800"/>
                      </a:pPr>
                      <a:r>
                        <a:rPr b="1" sz="1600">
                          <a:latin typeface="Franklin Gothic Medium Cond"/>
                          <a:ea typeface="Franklin Gothic Medium Cond"/>
                          <a:cs typeface="Franklin Gothic Medium Cond"/>
                          <a:sym typeface="Franklin Gothic Medium Cond"/>
                        </a:rPr>
                        <a:t>新しいサービス基本資料／小冊子：グループおよびサービス体の電子資金管理ツール</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6</a:t>
                      </a:r>
                    </a:p>
                  </a:txBody>
                  <a:tcPr marL="0" marR="0" marT="0" marB="0" anchor="ctr" anchorCtr="0" horzOverflow="overflow">
                    <a:lnT w="12700">
                      <a:solidFill>
                        <a:srgbClr val="000000"/>
                      </a:solidFill>
                      <a:miter lim="400000"/>
                    </a:lnT>
                    <a:lnB w="12700">
                      <a:solidFill>
                        <a:srgbClr val="000000"/>
                      </a:solidFill>
                      <a:miter lim="400000"/>
                    </a:lnB>
                    <a:noFill/>
                  </a:tcPr>
                </a:tc>
              </a:tr>
              <a:tr h="280280">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9.</a:t>
                      </a:r>
                    </a:p>
                  </a:txBody>
                  <a:tcPr marL="0" marR="0" marT="0" marB="0" anchor="t" anchorCtr="0" horzOverflow="overflow">
                    <a:lnL w="0">
                      <a:miter lim="400000"/>
                    </a:lnL>
                    <a:lnT w="12700">
                      <a:solidFill>
                        <a:srgbClr val="000000"/>
                      </a:solidFill>
                      <a:miter lim="400000"/>
                    </a:lnT>
                    <a:lnB w="12700">
                      <a:solidFill>
                        <a:srgbClr val="000000"/>
                      </a:solidFill>
                      <a:miter lim="400000"/>
                    </a:lnB>
                    <a:noFill/>
                  </a:tcPr>
                </a:tc>
                <a:tc>
                  <a:txBody>
                    <a:bodyPr/>
                    <a:lstStyle/>
                    <a:p>
                      <a:pPr algn="l">
                        <a:lnSpc>
                          <a:spcPts val="2000"/>
                        </a:lnSpc>
                        <a:spcBef>
                          <a:spcPts val="400"/>
                        </a:spcBef>
                        <a:defRPr sz="1800"/>
                      </a:pPr>
                      <a:r>
                        <a:rPr b="1" sz="1600">
                          <a:latin typeface="Franklin Gothic Medium Cond"/>
                          <a:ea typeface="Franklin Gothic Medium Cond"/>
                          <a:cs typeface="Franklin Gothic Medium Cond"/>
                          <a:sym typeface="Franklin Gothic Medium Cond"/>
                        </a:rPr>
                        <a:t>新しいサービス基本資料／小冊子：信頼される僕　トラステッド・サーヴァント育成</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5</a:t>
                      </a:r>
                    </a:p>
                  </a:txBody>
                  <a:tcPr marL="0" marR="0" marT="0" marB="0" anchor="ctr" anchorCtr="0" horzOverflow="overflow">
                    <a:lnR w="0">
                      <a:miter lim="400000"/>
                    </a:lnR>
                    <a:lnT w="12700">
                      <a:solidFill>
                        <a:srgbClr val="000000"/>
                      </a:solidFill>
                      <a:miter lim="400000"/>
                    </a:lnT>
                    <a:lnB w="12700">
                      <a:solidFill>
                        <a:srgbClr val="000000"/>
                      </a:solidFill>
                      <a:miter lim="400000"/>
                    </a:lnB>
                    <a:noFill/>
                  </a:tcPr>
                </a:tc>
              </a:tr>
              <a:tr h="399713">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10.</a:t>
                      </a:r>
                    </a:p>
                  </a:txBody>
                  <a:tcPr marL="0" marR="0" marT="0" marB="0" anchor="t" anchorCtr="0" horzOverflow="overflow">
                    <a:lnL w="0">
                      <a:miter lim="400000"/>
                    </a:lnL>
                    <a:lnT w="12700">
                      <a:solidFill>
                        <a:srgbClr val="000000"/>
                      </a:solidFill>
                      <a:miter lim="400000"/>
                    </a:lnT>
                    <a:lnB w="12700">
                      <a:solidFill>
                        <a:srgbClr val="000000"/>
                      </a:solidFill>
                      <a:miter lim="400000"/>
                    </a:lnB>
                    <a:noFill/>
                  </a:tcPr>
                </a:tc>
                <a:tc>
                  <a:txBody>
                    <a:bodyPr/>
                    <a:lstStyle/>
                    <a:p>
                      <a:pPr algn="l">
                        <a:lnSpc>
                          <a:spcPts val="2000"/>
                        </a:lnSpc>
                        <a:spcBef>
                          <a:spcPts val="400"/>
                        </a:spcBef>
                        <a:defRPr sz="1800"/>
                      </a:pPr>
                      <a:r>
                        <a:rPr b="1" sz="1600">
                          <a:latin typeface="Franklin Gothic Medium Cond"/>
                          <a:ea typeface="Franklin Gothic Medium Cond"/>
                          <a:cs typeface="Franklin Gothic Medium Cond"/>
                          <a:sym typeface="Franklin Gothic Medium Cond"/>
                        </a:rPr>
                        <a:t>新しいサービス基本資料／小冊子：政府・刑事司法向けPRツール</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2</a:t>
                      </a:r>
                    </a:p>
                  </a:txBody>
                  <a:tcPr marL="0" marR="0" marT="0" marB="0" anchor="ctr" anchorCtr="0" horzOverflow="overflow">
                    <a:lnR w="0">
                      <a:miter lim="400000"/>
                    </a:lnR>
                    <a:lnT w="12700">
                      <a:solidFill>
                        <a:srgbClr val="000000"/>
                      </a:solidFill>
                      <a:miter lim="400000"/>
                    </a:lnT>
                    <a:lnB w="12700">
                      <a:solidFill>
                        <a:srgbClr val="000000"/>
                      </a:solidFill>
                      <a:miter lim="400000"/>
                    </a:lnB>
                    <a:noFill/>
                  </a:tcPr>
                </a:tc>
              </a:tr>
              <a:tr h="416688">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11.</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000"/>
                        </a:lnSpc>
                        <a:spcBef>
                          <a:spcPts val="400"/>
                        </a:spcBef>
                        <a:defRPr sz="1800"/>
                      </a:pPr>
                      <a:r>
                        <a:rPr b="1" sz="1600">
                          <a:latin typeface="Franklin Gothic Medium Cond"/>
                          <a:ea typeface="Franklin Gothic Medium Cond"/>
                          <a:cs typeface="Franklin Gothic Medium Cond"/>
                          <a:sym typeface="Franklin Gothic Medium Cond"/>
                        </a:rPr>
                        <a:t>新しいサービス基本資料／小冊子：あらゆるレベルでのサービス協力</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4</a:t>
                      </a:r>
                    </a:p>
                  </a:txBody>
                  <a:tcPr marL="0" marR="0" marT="0" marB="0" anchor="ctr" anchorCtr="0" horzOverflow="overflow">
                    <a:lnT w="12700">
                      <a:solidFill>
                        <a:srgbClr val="000000"/>
                      </a:solidFill>
                      <a:miter lim="400000"/>
                    </a:lnT>
                    <a:lnB w="12700">
                      <a:solidFill>
                        <a:srgbClr val="000000"/>
                      </a:solidFill>
                      <a:miter lim="400000"/>
                    </a:lnB>
                    <a:noFill/>
                  </a:tcPr>
                </a:tc>
              </a:tr>
              <a:tr h="393539">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12.</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000"/>
                        </a:lnSpc>
                        <a:spcBef>
                          <a:spcPts val="400"/>
                        </a:spcBef>
                        <a:defRPr sz="1800"/>
                      </a:pPr>
                      <a:r>
                        <a:rPr b="1" sz="1600">
                          <a:latin typeface="Franklin Gothic Medium Cond"/>
                          <a:ea typeface="Franklin Gothic Medium Cond"/>
                          <a:cs typeface="Franklin Gothic Medium Cond"/>
                          <a:sym typeface="Franklin Gothic Medium Cond"/>
                        </a:rPr>
                        <a:t>新しいサービス基本資料／小冊子：サービスにおけるローテーションと継続性</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000"/>
                        </a:lnSpc>
                        <a:defRPr sz="1800"/>
                      </a:pPr>
                      <a:r>
                        <a:rPr b="1" sz="1600">
                          <a:latin typeface="Franklin Gothic Medium Cond"/>
                          <a:ea typeface="Franklin Gothic Medium Cond"/>
                          <a:cs typeface="Franklin Gothic Medium Cond"/>
                          <a:sym typeface="Franklin Gothic Medium Cond"/>
                        </a:rPr>
                        <a:t>5</a:t>
                      </a:r>
                    </a:p>
                  </a:txBody>
                  <a:tcPr marL="0" marR="0" marT="0" marB="0" anchor="ctr" anchorCtr="0" horzOverflow="overflow">
                    <a:lnT w="12700">
                      <a:solidFill>
                        <a:srgbClr val="000000"/>
                      </a:solidFill>
                      <a:miter lim="400000"/>
                    </a:lnT>
                    <a:lnB w="12700">
                      <a:solidFill>
                        <a:srgbClr val="000000"/>
                      </a:solidFill>
                      <a:miter lim="400000"/>
                    </a:lnB>
                    <a:noFill/>
                  </a:tcPr>
                </a:tc>
              </a:tr>
              <a:tr h="710711">
                <a:tc>
                  <a:txBody>
                    <a:bodyPr/>
                    <a:lstStyle/>
                    <a:p>
                      <a:pPr algn="just">
                        <a:lnSpc>
                          <a:spcPts val="2000"/>
                        </a:lnSpc>
                        <a:defRPr sz="1800"/>
                      </a:pPr>
                      <a:r>
                        <a:rPr b="1" sz="1600">
                          <a:latin typeface="Franklin Gothic Medium Cond"/>
                          <a:ea typeface="Franklin Gothic Medium Cond"/>
                          <a:cs typeface="Franklin Gothic Medium Cond"/>
                          <a:sym typeface="Franklin Gothic Medium Cond"/>
                        </a:rPr>
                        <a:t>13.</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000"/>
                        </a:lnSpc>
                        <a:spcBef>
                          <a:spcPts val="400"/>
                        </a:spcBef>
                        <a:defRPr sz="1800"/>
                      </a:pPr>
                      <a:r>
                        <a:rPr b="1" sz="1600">
                          <a:latin typeface="Franklin Gothic Medium Cond"/>
                          <a:ea typeface="Franklin Gothic Medium Cond"/>
                          <a:cs typeface="Franklin Gothic Medium Cond"/>
                          <a:sym typeface="Franklin Gothic Medium Cond"/>
                        </a:rPr>
                        <a:t>新しいサービス資料はなし</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defRPr sz="1600">
                          <a:latin typeface="ヒラギノ角ゴシック W6"/>
                          <a:ea typeface="ヒラギノ角ゴシック W6"/>
                          <a:cs typeface="ヒラギノ角ゴシック W6"/>
                          <a:sym typeface="ヒラギノ角ゴシック W6"/>
                        </a:defRPr>
                      </a:pPr>
                    </a:p>
                  </a:txBody>
                  <a:tcPr marL="0" marR="0" marT="0" marB="0" anchor="ctr" anchorCtr="0" horzOverflow="overflow">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1"/>
          <p:cNvSpPr txBox="1"/>
          <p:nvPr/>
        </p:nvSpPr>
        <p:spPr>
          <a:xfrm>
            <a:off x="904175" y="62684"/>
            <a:ext cx="10383650"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2900">
                <a:solidFill>
                  <a:srgbClr val="572528"/>
                </a:solidFill>
              </a:defRPr>
            </a:lvl1pPr>
          </a:lstStyle>
          <a:p>
            <a:pPr/>
            <a:r>
              <a:t>既存サービス資料の改訂（最大2点まで選択）</a:t>
            </a:r>
          </a:p>
        </p:txBody>
      </p:sp>
      <p:grpSp>
        <p:nvGrpSpPr>
          <p:cNvPr id="271" name="グループ"/>
          <p:cNvGrpSpPr/>
          <p:nvPr/>
        </p:nvGrpSpPr>
        <p:grpSpPr>
          <a:xfrm>
            <a:off x="8154684" y="5783371"/>
            <a:ext cx="2225755" cy="776889"/>
            <a:chOff x="0" y="0"/>
            <a:chExt cx="2225754" cy="776888"/>
          </a:xfrm>
        </p:grpSpPr>
        <p:sp>
          <p:nvSpPr>
            <p:cNvPr id="269" name="Rounded Rectangle 2"/>
            <p:cNvSpPr/>
            <p:nvPr/>
          </p:nvSpPr>
          <p:spPr>
            <a:xfrm>
              <a:off x="0" y="0"/>
              <a:ext cx="2225755" cy="776889"/>
            </a:xfrm>
            <a:prstGeom prst="roundRect">
              <a:avLst>
                <a:gd name="adj" fmla="val 8509"/>
              </a:avLst>
            </a:prstGeom>
            <a:solidFill>
              <a:srgbClr val="9DBCAC"/>
            </a:solidFill>
            <a:ln w="12700" cap="flat">
              <a:noFill/>
              <a:miter lim="400000"/>
            </a:ln>
            <a:effectLst/>
          </p:spPr>
          <p:txBody>
            <a:bodyPr wrap="square" lIns="45719" tIns="45719" rIns="45719" bIns="45719" numCol="1" anchor="ctr">
              <a:noAutofit/>
            </a:bodyPr>
            <a:lstStyle/>
            <a:p>
              <a:pPr algn="ctr">
                <a:defRPr b="1">
                  <a:solidFill>
                    <a:srgbClr val="FFFFFF"/>
                  </a:solidFill>
                </a:defRPr>
              </a:pPr>
            </a:p>
          </p:txBody>
        </p:sp>
        <p:sp>
          <p:nvSpPr>
            <p:cNvPr id="270" name="TextBox 3"/>
            <p:cNvSpPr txBox="1"/>
            <p:nvPr/>
          </p:nvSpPr>
          <p:spPr>
            <a:xfrm>
              <a:off x="27650" y="74031"/>
              <a:ext cx="2170454" cy="62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spcBef>
                  <a:spcPts val="1200"/>
                </a:spcBef>
                <a:defRPr sz="1500">
                  <a:solidFill>
                    <a:srgbClr val="115B5A"/>
                  </a:solidFill>
                  <a:latin typeface="Bahnschrift Condensed"/>
                  <a:ea typeface="Bahnschrift Condensed"/>
                  <a:cs typeface="Bahnschrift Condensed"/>
                  <a:sym typeface="Bahnschrift Condensed"/>
                </a:defRPr>
              </a:lvl1pPr>
            </a:lstStyle>
            <a:p>
              <a:pPr/>
              <a:r>
                <a:t>ディスカッションのため一時停止</a:t>
              </a:r>
            </a:p>
          </p:txBody>
        </p:sp>
      </p:grpSp>
      <p:graphicFrame>
        <p:nvGraphicFramePr>
          <p:cNvPr id="272" name="Table 4"/>
          <p:cNvGraphicFramePr/>
          <p:nvPr/>
        </p:nvGraphicFramePr>
        <p:xfrm>
          <a:off x="732481" y="202665"/>
          <a:ext cx="10591801" cy="65024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77792"/>
                <a:gridCol w="9784943"/>
                <a:gridCol w="476250"/>
              </a:tblGrid>
              <a:tr h="606275">
                <a:tc>
                  <a:txBody>
                    <a:bodyPr/>
                    <a:lstStyle/>
                    <a:p>
                      <a:pPr algn="l">
                        <a:defRPr sz="1600">
                          <a:latin typeface="ヒラギノ角ゴシック W3"/>
                          <a:ea typeface="ヒラギノ角ゴシック W3"/>
                          <a:cs typeface="ヒラギノ角ゴシック W3"/>
                          <a:sym typeface="ヒラギノ角ゴシック W3"/>
                        </a:defRPr>
                      </a:pPr>
                    </a:p>
                  </a:txBody>
                  <a:tcPr marL="0" marR="0" marT="0" marB="0" anchor="t" anchorCtr="0" horzOverflow="overflow">
                    <a:lnB w="12700">
                      <a:solidFill>
                        <a:srgbClr val="000000"/>
                      </a:solidFill>
                      <a:miter lim="400000"/>
                    </a:lnB>
                    <a:noFill/>
                  </a:tcPr>
                </a:tc>
                <a:tc>
                  <a:txBody>
                    <a:bodyPr/>
                    <a:lstStyle/>
                    <a:p>
                      <a:pPr algn="l">
                        <a:defRPr sz="1600">
                          <a:latin typeface="ヒラギノ角ゴシック W3"/>
                          <a:ea typeface="ヒラギノ角ゴシック W3"/>
                          <a:cs typeface="ヒラギノ角ゴシック W3"/>
                          <a:sym typeface="ヒラギノ角ゴシック W3"/>
                        </a:defRPr>
                      </a:pPr>
                    </a:p>
                  </a:txBody>
                  <a:tcPr marL="0" marR="0" marT="0" marB="0" anchor="t" anchorCtr="0" horzOverflow="overflow">
                    <a:lnB w="12700">
                      <a:solidFill>
                        <a:srgbClr val="000000"/>
                      </a:solidFill>
                      <a:miter lim="400000"/>
                    </a:lnB>
                    <a:noFill/>
                  </a:tcPr>
                </a:tc>
                <a:tc>
                  <a:txBody>
                    <a:bodyPr/>
                    <a:lstStyle/>
                    <a:p>
                      <a:pPr algn="ctr">
                        <a:lnSpc>
                          <a:spcPts val="1400"/>
                        </a:lnSpc>
                        <a:spcBef>
                          <a:spcPts val="400"/>
                        </a:spcBef>
                        <a:defRPr sz="1800"/>
                      </a:pPr>
                      <a:r>
                        <a:rPr b="1" sz="1600">
                          <a:latin typeface="Franklin Gothic Medium Cond"/>
                          <a:ea typeface="Franklin Gothic Medium Cond"/>
                          <a:cs typeface="Franklin Gothic Medium Cond"/>
                          <a:sym typeface="Franklin Gothic Medium Cond"/>
                        </a:rPr>
                        <a:t>目標</a:t>
                      </a:r>
                    </a:p>
                  </a:txBody>
                  <a:tcPr marL="0" marR="0" marT="0" marB="0" anchor="ctr" anchorCtr="0" horzOverflow="overflow">
                    <a:lnB w="12700">
                      <a:solidFill>
                        <a:srgbClr val="000000"/>
                      </a:solidFill>
                      <a:miter lim="400000"/>
                    </a:lnB>
                    <a:noFill/>
                  </a:tcPr>
                </a:tc>
              </a:tr>
              <a:tr h="280280">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1.</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地域サービスの手引き』の改訂。アイデアには、『地域サービスの手引き』に代わる現代的なサービスツールの作成、古い情報の削除、地方・遠隔地のエリアやリージョンに関する情報の追加、ゾーンに関する情報の追加、ベストプラクティスの追加など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spcBef>
                          <a:spcPts val="400"/>
                        </a:spcBef>
                        <a:defRPr sz="1800"/>
                      </a:pPr>
                      <a:r>
                        <a:rPr b="1" sz="1600">
                          <a:latin typeface="Franklin Gothic Medium Cond"/>
                          <a:ea typeface="Franklin Gothic Medium Cond"/>
                          <a:cs typeface="Franklin Gothic Medium Cond"/>
                          <a:sym typeface="Franklin Gothic Medium Cond"/>
                        </a:rPr>
                        <a:t>4</a:t>
                      </a:r>
                    </a:p>
                  </a:txBody>
                  <a:tcPr marL="0" marR="0" marT="0" marB="0" anchor="ctr" anchorCtr="0" horzOverflow="overflow">
                    <a:lnT w="12700">
                      <a:solidFill>
                        <a:srgbClr val="000000"/>
                      </a:solidFill>
                      <a:miter lim="400000"/>
                    </a:lnT>
                    <a:lnB w="12700">
                      <a:solidFill>
                        <a:srgbClr val="000000"/>
                      </a:solidFill>
                      <a:miter lim="400000"/>
                    </a:lnB>
                    <a:noFill/>
                  </a:tcPr>
                </a:tc>
              </a:tr>
              <a:tr h="280280">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2.</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『The Group Booklet』の改訂。アイデアには、捕食的行動への対応方法の追加、メンバーを歓迎する方法、バーチャルNA、伝統および概念WSの重要性、共通のニーズを扱うミーティング、トラステッド・サーヴァントの役割に関する情報の拡充など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T w="12700">
                      <a:solidFill>
                        <a:srgbClr val="000000"/>
                      </a:solidFill>
                      <a:miter lim="400000"/>
                    </a:lnT>
                    <a:lnB w="12700">
                      <a:solidFill>
                        <a:srgbClr val="000000"/>
                      </a:solidFill>
                      <a:miter lim="400000"/>
                    </a:lnB>
                    <a:noFill/>
                  </a:tcPr>
                </a:tc>
              </a:tr>
              <a:tr h="280280">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3.</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SP『妨害的および暴力的行動』の改訂。アイデアには、捕食的行動に関するセクションの追加、オンラインミーティングへの対応、IDTからの文章の追加などが含まれます。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T w="12700">
                      <a:solidFill>
                        <a:srgbClr val="000000"/>
                      </a:solidFill>
                      <a:miter lim="400000"/>
                    </a:lnT>
                    <a:lnB w="12700">
                      <a:solidFill>
                        <a:srgbClr val="000000"/>
                      </a:solidFill>
                      <a:miter lim="400000"/>
                    </a:lnB>
                    <a:noFill/>
                  </a:tcPr>
                </a:tc>
              </a:tr>
              <a:tr h="280280">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4.</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pc="-6" sz="1600">
                          <a:latin typeface="Franklin Gothic Medium Cond"/>
                          <a:ea typeface="Franklin Gothic Medium Cond"/>
                          <a:cs typeface="Franklin Gothic Medium Cond"/>
                          <a:sym typeface="Franklin Gothic Medium Cond"/>
                        </a:rPr>
                        <a:t>SP『ソーシャルメディア』の改訂。アイデアには、オンラインミーティングに関する情報の追加、ソーシャルネットワーキングのガイドラインの更新、PRおよびH&amp;Iに関する情報の追加などが含まれます。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spcBef>
                          <a:spcPts val="400"/>
                        </a:spcBef>
                        <a:defRPr sz="1800"/>
                      </a:pPr>
                      <a:r>
                        <a:rPr b="1" sz="1600">
                          <a:latin typeface="Franklin Gothic Medium Cond"/>
                          <a:ea typeface="Franklin Gothic Medium Cond"/>
                          <a:cs typeface="Franklin Gothic Medium Cond"/>
                          <a:sym typeface="Franklin Gothic Medium Cond"/>
                        </a:rPr>
                        <a:t>1</a:t>
                      </a:r>
                    </a:p>
                  </a:txBody>
                  <a:tcPr marL="0" marR="0" marT="0" marB="0" anchor="ctr" anchorCtr="0" horzOverflow="overflow">
                    <a:lnT w="12700">
                      <a:solidFill>
                        <a:srgbClr val="000000"/>
                      </a:solidFill>
                      <a:miter lim="400000"/>
                    </a:lnT>
                    <a:lnB w="12700">
                      <a:solidFill>
                        <a:srgbClr val="000000"/>
                      </a:solidFill>
                      <a:miter lim="400000"/>
                    </a:lnB>
                    <a:noFill/>
                  </a:tcPr>
                </a:tc>
              </a:tr>
              <a:tr h="489139">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5.</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H&amp;Iハンドブックの改訂</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spcBef>
                          <a:spcPts val="400"/>
                        </a:spcBef>
                        <a:defRPr sz="1800"/>
                      </a:pPr>
                      <a:r>
                        <a:rPr b="1" sz="1600">
                          <a:latin typeface="Franklin Gothic Medium Cond"/>
                          <a:ea typeface="Franklin Gothic Medium Cond"/>
                          <a:cs typeface="Franklin Gothic Medium Cond"/>
                          <a:sym typeface="Franklin Gothic Medium Cond"/>
                        </a:rPr>
                        <a:t>1</a:t>
                      </a:r>
                    </a:p>
                  </a:txBody>
                  <a:tcPr marL="0" marR="0" marT="0" marB="0" anchor="ctr" anchorCtr="0" horzOverflow="overflow">
                    <a:lnT w="12700">
                      <a:solidFill>
                        <a:srgbClr val="000000"/>
                      </a:solidFill>
                      <a:miter lim="400000"/>
                    </a:lnT>
                    <a:lnB w="12700">
                      <a:solidFill>
                        <a:srgbClr val="000000"/>
                      </a:solidFill>
                      <a:miter lim="400000"/>
                    </a:lnB>
                    <a:noFill/>
                  </a:tcPr>
                </a:tc>
              </a:tr>
              <a:tr h="452758">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6.</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PRハンドブックの改訂</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spcBef>
                          <a:spcPts val="400"/>
                        </a:spcBef>
                        <a:defRPr sz="1800"/>
                      </a:pPr>
                      <a:r>
                        <a:rPr b="1" sz="1600">
                          <a:latin typeface="Franklin Gothic Medium Cond"/>
                          <a:ea typeface="Franklin Gothic Medium Cond"/>
                          <a:cs typeface="Franklin Gothic Medium Cond"/>
                          <a:sym typeface="Franklin Gothic Medium Cond"/>
                        </a:rPr>
                        <a:t>1</a:t>
                      </a:r>
                    </a:p>
                  </a:txBody>
                  <a:tcPr marL="0" marR="0" marT="0" marB="0" anchor="ctr" anchorCtr="0" horzOverflow="overflow">
                    <a:lnT w="12700">
                      <a:solidFill>
                        <a:srgbClr val="000000"/>
                      </a:solidFill>
                      <a:miter lim="400000"/>
                    </a:lnT>
                    <a:lnB w="12700">
                      <a:solidFill>
                        <a:srgbClr val="000000"/>
                      </a:solidFill>
                      <a:miter lim="400000"/>
                    </a:lnB>
                    <a:noFill/>
                  </a:tcPr>
                </a:tc>
              </a:tr>
              <a:tr h="491924">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プランニングベーシックスの改訂</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spcBef>
                          <a:spcPts val="400"/>
                        </a:spcBef>
                        <a:defRPr sz="1800"/>
                      </a:pPr>
                      <a:r>
                        <a:rPr b="1" sz="1600">
                          <a:latin typeface="Franklin Gothic Medium Cond"/>
                          <a:ea typeface="Franklin Gothic Medium Cond"/>
                          <a:cs typeface="Franklin Gothic Medium Cond"/>
                          <a:sym typeface="Franklin Gothic Medium Cond"/>
                        </a:rPr>
                        <a:t>4</a:t>
                      </a:r>
                    </a:p>
                  </a:txBody>
                  <a:tcPr marL="0" marR="0" marT="0" marB="0" anchor="ctr" anchorCtr="0" horzOverflow="overflow">
                    <a:lnT w="12700">
                      <a:solidFill>
                        <a:srgbClr val="000000"/>
                      </a:solidFill>
                      <a:miter lim="400000"/>
                    </a:lnT>
                    <a:lnB w="12700">
                      <a:solidFill>
                        <a:srgbClr val="000000"/>
                      </a:solidFill>
                      <a:miter lim="400000"/>
                    </a:lnB>
                    <a:noFill/>
                  </a:tcPr>
                </a:tc>
              </a:tr>
              <a:tr h="819996">
                <a:tc>
                  <a:txBody>
                    <a:bodyPr/>
                    <a:lstStyle/>
                    <a:p>
                      <a:pPr algn="just">
                        <a:lnSpc>
                          <a:spcPts val="2600"/>
                        </a:lnSpc>
                        <a:spcBef>
                          <a:spcPts val="400"/>
                        </a:spcBef>
                        <a:defRPr b="1" sz="1600">
                          <a:latin typeface="Franklin Gothic Medium Cond"/>
                          <a:ea typeface="Franklin Gothic Medium Cond"/>
                          <a:cs typeface="Franklin Gothic Medium Cond"/>
                          <a:sym typeface="Franklin Gothic Medium Cond"/>
                        </a:defRPr>
                      </a:pPr>
                      <a:r>
                        <a:t>8.</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600"/>
                        </a:lnSpc>
                        <a:spcBef>
                          <a:spcPts val="400"/>
                        </a:spcBef>
                        <a:defRPr sz="1800"/>
                      </a:pPr>
                      <a:r>
                        <a:rPr b="1" sz="1600">
                          <a:latin typeface="Franklin Gothic Medium Cond"/>
                          <a:ea typeface="Franklin Gothic Medium Cond"/>
                          <a:cs typeface="Franklin Gothic Medium Cond"/>
                          <a:sym typeface="Franklin Gothic Medium Cond"/>
                        </a:rPr>
                        <a:t>改訂なし</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defRPr sz="1600">
                          <a:latin typeface="ヒラギノ角ゴシック W3"/>
                          <a:ea typeface="ヒラギノ角ゴシック W3"/>
                          <a:cs typeface="ヒラギノ角ゴシック W3"/>
                          <a:sym typeface="ヒラギノ角ゴシック W3"/>
                        </a:defRPr>
                      </a:pPr>
                    </a:p>
                  </a:txBody>
                  <a:tcPr marL="0" marR="0" marT="0" marB="0" anchor="ctr" anchorCtr="0" horzOverflow="overflow">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le 1"/>
          <p:cNvSpPr txBox="1"/>
          <p:nvPr/>
        </p:nvSpPr>
        <p:spPr>
          <a:xfrm>
            <a:off x="54242" y="41284"/>
            <a:ext cx="12083516"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400">
                <a:solidFill>
                  <a:srgbClr val="572528"/>
                </a:solidFill>
              </a:defRPr>
            </a:lvl1pPr>
          </a:lstStyle>
          <a:p>
            <a:pPr/>
            <a:r>
              <a:t>課題ディスカッショントピック（IDT）</a:t>
            </a:r>
          </a:p>
        </p:txBody>
      </p:sp>
      <p:pic>
        <p:nvPicPr>
          <p:cNvPr id="277" name="Picture 4" descr="Picture 4"/>
          <p:cNvPicPr>
            <a:picLocks noChangeAspect="1"/>
          </p:cNvPicPr>
          <p:nvPr/>
        </p:nvPicPr>
        <p:blipFill>
          <a:blip r:embed="rId3">
            <a:extLst/>
          </a:blip>
          <a:srcRect l="0" t="0" r="0" b="21057"/>
          <a:stretch>
            <a:fillRect/>
          </a:stretch>
        </p:blipFill>
        <p:spPr>
          <a:xfrm>
            <a:off x="4618297" y="1731258"/>
            <a:ext cx="7573703" cy="5154403"/>
          </a:xfrm>
          <a:prstGeom prst="rect">
            <a:avLst/>
          </a:prstGeom>
          <a:ln w="12700">
            <a:miter lim="400000"/>
          </a:ln>
        </p:spPr>
      </p:pic>
      <p:sp>
        <p:nvSpPr>
          <p:cNvPr id="278" name="Subtitle 2"/>
          <p:cNvSpPr txBox="1"/>
          <p:nvPr/>
        </p:nvSpPr>
        <p:spPr>
          <a:xfrm>
            <a:off x="293598" y="1044929"/>
            <a:ext cx="7814070" cy="14820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2700">
                <a:latin typeface="ヒラギノ角ゴシック W3"/>
                <a:ea typeface="ヒラギノ角ゴシック W3"/>
                <a:cs typeface="ヒラギノ角ゴシック W3"/>
                <a:sym typeface="ヒラギノ角ゴシック W3"/>
              </a:defRPr>
            </a:lvl1pPr>
          </a:lstStyle>
          <a:p>
            <a:pPr/>
            <a:r>
              <a:t>IDTはまさにその通りで、カンファレンスの間の期間にフェローシップ全体でディスカッションされる課題です。</a:t>
            </a:r>
          </a:p>
        </p:txBody>
      </p:sp>
      <p:sp>
        <p:nvSpPr>
          <p:cNvPr id="279" name="Subtitle 2"/>
          <p:cNvSpPr txBox="1"/>
          <p:nvPr/>
        </p:nvSpPr>
        <p:spPr>
          <a:xfrm>
            <a:off x="257447" y="3025053"/>
            <a:ext cx="4272217" cy="33108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2500">
                <a:latin typeface="ヒラギノ角ゴシック W3"/>
                <a:ea typeface="ヒラギノ角ゴシック W3"/>
                <a:cs typeface="ヒラギノ角ゴシック W3"/>
                <a:sym typeface="ヒラギノ角ゴシック W3"/>
              </a:defRPr>
            </a:lvl1pPr>
          </a:lstStyle>
          <a:p>
            <a:pPr/>
            <a:r>
              <a:t>これらのディスカッションの結果には、NAのベストプラクティスの一部が含まれることがあり、いくつかのサービス小冊子やその他のツール・文献の基盤を作ってきました。</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idx="4294967295"/>
          </p:nvPr>
        </p:nvSpPr>
        <p:spPr>
          <a:xfrm rot="2706616">
            <a:off x="-277982" y="4521565"/>
            <a:ext cx="3455189" cy="1828802"/>
          </a:xfrm>
          <a:prstGeom prst="rect">
            <a:avLst/>
          </a:prstGeom>
        </p:spPr>
        <p:txBody>
          <a:bodyPr/>
          <a:lstStyle/>
          <a:p>
            <a:pPr algn="ctr">
              <a:defRPr>
                <a:solidFill>
                  <a:srgbClr val="9DBCAC"/>
                </a:solidFill>
              </a:defRPr>
            </a:pPr>
            <a:r>
              <a:t>2026 </a:t>
            </a:r>
            <a:r>
              <a:rPr i="1"/>
              <a:t>CAR</a:t>
            </a:r>
            <a:r>
              <a:t> </a:t>
            </a:r>
            <a:br/>
            <a:r>
              <a:t>PowerPoints</a:t>
            </a:r>
          </a:p>
        </p:txBody>
      </p:sp>
      <p:pic>
        <p:nvPicPr>
          <p:cNvPr id="148" name="Picture 1" descr="Picture 1"/>
          <p:cNvPicPr>
            <a:picLocks noChangeAspect="1"/>
          </p:cNvPicPr>
          <p:nvPr/>
        </p:nvPicPr>
        <p:blipFill>
          <a:blip r:embed="rId3">
            <a:extLst/>
          </a:blip>
          <a:stretch>
            <a:fillRect/>
          </a:stretch>
        </p:blipFill>
        <p:spPr>
          <a:xfrm>
            <a:off x="10666021" y="179244"/>
            <a:ext cx="1386039" cy="4085165"/>
          </a:xfrm>
          <a:prstGeom prst="rect">
            <a:avLst/>
          </a:prstGeom>
          <a:ln w="12700">
            <a:miter lim="400000"/>
          </a:ln>
        </p:spPr>
      </p:pic>
      <p:sp>
        <p:nvSpPr>
          <p:cNvPr id="149" name="Subtitle 2"/>
          <p:cNvSpPr txBox="1"/>
          <p:nvPr/>
        </p:nvSpPr>
        <p:spPr>
          <a:xfrm>
            <a:off x="2894012" y="235652"/>
            <a:ext cx="9075367" cy="63866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44537" indent="-744537" defTabSz="640080">
              <a:lnSpc>
                <a:spcPts val="4500"/>
              </a:lnSpc>
              <a:spcBef>
                <a:spcPts val="1500"/>
              </a:spcBef>
              <a:buSzPct val="100000"/>
              <a:buAutoNum type="arabicPeriod" startAt="1"/>
              <a:defRPr b="1" sz="4400">
                <a:solidFill>
                  <a:srgbClr val="A199A3"/>
                </a:solidFill>
              </a:defRPr>
            </a:pPr>
            <a:r>
              <a:t>Introduction to </a:t>
            </a:r>
            <a:r>
              <a:rPr i="1"/>
              <a:t>CAR</a:t>
            </a:r>
            <a:endParaRPr sz="2800"/>
          </a:p>
          <a:p>
            <a:pPr marL="744537" indent="-744537" defTabSz="640080">
              <a:lnSpc>
                <a:spcPts val="4500"/>
              </a:lnSpc>
              <a:spcBef>
                <a:spcPts val="1500"/>
              </a:spcBef>
              <a:buSzPct val="100000"/>
              <a:buAutoNum type="arabicPeriod" startAt="1"/>
              <a:defRPr b="1" sz="4400">
                <a:solidFill>
                  <a:srgbClr val="A199A3"/>
                </a:solidFill>
              </a:defRPr>
            </a:pPr>
            <a:r>
              <a:t>Motions </a:t>
            </a:r>
            <a:endParaRPr sz="2800"/>
          </a:p>
          <a:p>
            <a:pPr marL="744537" indent="-744537" defTabSz="640080">
              <a:lnSpc>
                <a:spcPts val="4500"/>
              </a:lnSpc>
              <a:spcBef>
                <a:spcPts val="1500"/>
              </a:spcBef>
              <a:defRPr b="1" sz="4400">
                <a:solidFill>
                  <a:srgbClr val="A199A3"/>
                </a:solidFill>
              </a:defRPr>
            </a:pPr>
            <a:r>
              <a:t>3. Gender-Neutral and </a:t>
            </a:r>
            <a:br/>
            <a:r>
              <a:t>Inclusive Language</a:t>
            </a:r>
            <a:endParaRPr sz="2800"/>
          </a:p>
          <a:p>
            <a:pPr marL="744537" indent="-744537" defTabSz="640080">
              <a:lnSpc>
                <a:spcPts val="4500"/>
              </a:lnSpc>
              <a:spcBef>
                <a:spcPts val="1500"/>
              </a:spcBef>
              <a:defRPr b="1" sz="4400">
                <a:solidFill>
                  <a:srgbClr val="A199A3"/>
                </a:solidFill>
              </a:defRPr>
            </a:pPr>
            <a:r>
              <a:t>4. DRT/MAT in NA: Helping Members Take Root</a:t>
            </a:r>
            <a:endParaRPr sz="2800"/>
          </a:p>
          <a:p>
            <a:pPr marL="744537" indent="-744537" defTabSz="640080">
              <a:lnSpc>
                <a:spcPts val="4500"/>
              </a:lnSpc>
              <a:spcBef>
                <a:spcPts val="1500"/>
              </a:spcBef>
              <a:defRPr b="1" i="1" sz="4400">
                <a:solidFill>
                  <a:srgbClr val="F16737"/>
                </a:solidFill>
              </a:defRPr>
            </a:pPr>
            <a:r>
              <a:t>5. 文献・サービス資料・</a:t>
            </a:r>
          </a:p>
          <a:p>
            <a:pPr marL="744537" indent="-744537" defTabSz="640080">
              <a:lnSpc>
                <a:spcPts val="4500"/>
              </a:lnSpc>
              <a:spcBef>
                <a:spcPts val="1500"/>
              </a:spcBef>
              <a:defRPr b="1" i="1" sz="4400">
                <a:solidFill>
                  <a:srgbClr val="F16737"/>
                </a:solidFill>
              </a:defRPr>
            </a:pPr>
            <a:r>
              <a:t>　　　　　　　　IDTサーベイ </a:t>
            </a:r>
          </a:p>
          <a:p>
            <a:pPr marL="744537" indent="-744537" defTabSz="640080">
              <a:lnSpc>
                <a:spcPts val="4500"/>
              </a:lnSpc>
              <a:spcBef>
                <a:spcPts val="1500"/>
              </a:spcBef>
              <a:defRPr b="1" i="1" sz="4400">
                <a:solidFill>
                  <a:srgbClr val="929292"/>
                </a:solidFill>
              </a:defRPr>
            </a:pPr>
            <a:r>
              <a:t>6. Pricing Our Literature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Title 1"/>
          <p:cNvSpPr txBox="1"/>
          <p:nvPr/>
        </p:nvSpPr>
        <p:spPr>
          <a:xfrm>
            <a:off x="904175" y="52237"/>
            <a:ext cx="1038365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2800">
                <a:solidFill>
                  <a:srgbClr val="572528"/>
                </a:solidFill>
              </a:defRPr>
            </a:lvl1pPr>
          </a:lstStyle>
          <a:p>
            <a:pPr/>
            <a:r>
              <a:t>課題ディスカッショントピック（IDT）（最大2点まで選択）</a:t>
            </a:r>
          </a:p>
        </p:txBody>
      </p:sp>
      <p:grpSp>
        <p:nvGrpSpPr>
          <p:cNvPr id="286" name="グループ"/>
          <p:cNvGrpSpPr/>
          <p:nvPr/>
        </p:nvGrpSpPr>
        <p:grpSpPr>
          <a:xfrm>
            <a:off x="7862159" y="5887844"/>
            <a:ext cx="2225755" cy="776889"/>
            <a:chOff x="0" y="0"/>
            <a:chExt cx="2225754" cy="776888"/>
          </a:xfrm>
        </p:grpSpPr>
        <p:sp>
          <p:nvSpPr>
            <p:cNvPr id="284" name="Rounded Rectangle 2"/>
            <p:cNvSpPr/>
            <p:nvPr/>
          </p:nvSpPr>
          <p:spPr>
            <a:xfrm>
              <a:off x="0" y="0"/>
              <a:ext cx="2225755" cy="776889"/>
            </a:xfrm>
            <a:prstGeom prst="roundRect">
              <a:avLst>
                <a:gd name="adj" fmla="val 8509"/>
              </a:avLst>
            </a:prstGeom>
            <a:solidFill>
              <a:srgbClr val="9DBCAC"/>
            </a:solidFill>
            <a:ln w="12700" cap="flat">
              <a:noFill/>
              <a:miter lim="400000"/>
            </a:ln>
            <a:effectLst/>
          </p:spPr>
          <p:txBody>
            <a:bodyPr wrap="square" lIns="45719" tIns="45719" rIns="45719" bIns="45719" numCol="1" anchor="ctr">
              <a:noAutofit/>
            </a:bodyPr>
            <a:lstStyle/>
            <a:p>
              <a:pPr algn="ctr">
                <a:defRPr b="1">
                  <a:solidFill>
                    <a:srgbClr val="FFFFFF"/>
                  </a:solidFill>
                </a:defRPr>
              </a:pPr>
            </a:p>
          </p:txBody>
        </p:sp>
        <p:sp>
          <p:nvSpPr>
            <p:cNvPr id="285" name="TextBox 3"/>
            <p:cNvSpPr txBox="1"/>
            <p:nvPr/>
          </p:nvSpPr>
          <p:spPr>
            <a:xfrm>
              <a:off x="27650" y="74031"/>
              <a:ext cx="2170454" cy="62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spcBef>
                  <a:spcPts val="1200"/>
                </a:spcBef>
                <a:defRPr sz="1500">
                  <a:solidFill>
                    <a:srgbClr val="115B5A"/>
                  </a:solidFill>
                  <a:latin typeface="Bahnschrift Condensed"/>
                  <a:ea typeface="Bahnschrift Condensed"/>
                  <a:cs typeface="Bahnschrift Condensed"/>
                  <a:sym typeface="Bahnschrift Condensed"/>
                </a:defRPr>
              </a:lvl1pPr>
            </a:lstStyle>
            <a:p>
              <a:pPr/>
              <a:r>
                <a:t>ディスカッションのため一時停止</a:t>
              </a:r>
            </a:p>
          </p:txBody>
        </p:sp>
      </p:grpSp>
      <p:graphicFrame>
        <p:nvGraphicFramePr>
          <p:cNvPr id="287" name="Table 4"/>
          <p:cNvGraphicFramePr/>
          <p:nvPr/>
        </p:nvGraphicFramePr>
        <p:xfrm>
          <a:off x="826507" y="211410"/>
          <a:ext cx="10551686" cy="716026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77792"/>
                <a:gridCol w="9784943"/>
                <a:gridCol w="476250"/>
              </a:tblGrid>
              <a:tr h="608723">
                <a:tc>
                  <a:txBody>
                    <a:bodyPr/>
                    <a:lstStyle/>
                    <a:p>
                      <a:pPr algn="l">
                        <a:defRPr sz="1600">
                          <a:latin typeface="ヒラギノ角ゴシック W6"/>
                          <a:ea typeface="ヒラギノ角ゴシック W6"/>
                          <a:cs typeface="ヒラギノ角ゴシック W6"/>
                          <a:sym typeface="ヒラギノ角ゴシック W6"/>
                        </a:defRPr>
                      </a:pPr>
                    </a:p>
                  </a:txBody>
                  <a:tcPr marL="0" marR="0" marT="0" marB="0" anchor="t" anchorCtr="0" horzOverflow="overflow">
                    <a:lnB w="12700">
                      <a:solidFill>
                        <a:srgbClr val="000000"/>
                      </a:solidFill>
                      <a:miter lim="400000"/>
                    </a:lnB>
                    <a:noFill/>
                  </a:tcPr>
                </a:tc>
                <a:tc>
                  <a:txBody>
                    <a:bodyPr/>
                    <a:lstStyle/>
                    <a:p>
                      <a:pPr algn="l">
                        <a:defRPr sz="1600">
                          <a:latin typeface="ヒラギノ角ゴシック W6"/>
                          <a:ea typeface="ヒラギノ角ゴシック W6"/>
                          <a:cs typeface="ヒラギノ角ゴシック W6"/>
                          <a:sym typeface="ヒラギノ角ゴシック W6"/>
                        </a:defRPr>
                      </a:pPr>
                    </a:p>
                  </a:txBody>
                  <a:tcPr marL="0" marR="0" marT="0" marB="0" anchor="t" anchorCtr="0" horzOverflow="overflow">
                    <a:lnB w="12700">
                      <a:solidFill>
                        <a:srgbClr val="000000"/>
                      </a:solidFill>
                      <a:miter lim="400000"/>
                    </a:lnB>
                    <a:noFill/>
                  </a:tcPr>
                </a:tc>
                <a:tc>
                  <a:txBody>
                    <a:bodyPr/>
                    <a:lstStyle/>
                    <a:p>
                      <a:pPr algn="ctr">
                        <a:lnSpc>
                          <a:spcPts val="1400"/>
                        </a:lnSpc>
                        <a:spcBef>
                          <a:spcPts val="400"/>
                        </a:spcBef>
                        <a:defRPr sz="1800"/>
                      </a:pPr>
                      <a:r>
                        <a:rPr b="1" sz="1600">
                          <a:latin typeface="Franklin Gothic Medium Cond"/>
                          <a:ea typeface="Franklin Gothic Medium Cond"/>
                          <a:cs typeface="Franklin Gothic Medium Cond"/>
                          <a:sym typeface="Franklin Gothic Medium Cond"/>
                        </a:rPr>
                        <a:t>目標</a:t>
                      </a:r>
                    </a:p>
                  </a:txBody>
                  <a:tcPr marL="0" marR="0" marT="0" marB="0" anchor="ctr" anchorCtr="0" horzOverflow="overflow">
                    <a:lnB w="12700">
                      <a:solidFill>
                        <a:srgbClr val="000000"/>
                      </a:solidFill>
                      <a:miter lim="400000"/>
                    </a:lnB>
                    <a:noFill/>
                  </a:tcPr>
                </a:tc>
              </a:tr>
              <a:tr h="448825">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1.</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メンバーをサービスに引きつける方法</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800"/>
                        </a:lnSpc>
                        <a:spcBef>
                          <a:spcPts val="400"/>
                        </a:spcBef>
                        <a:defRPr sz="1800"/>
                      </a:pPr>
                      <a:r>
                        <a:rPr b="1" sz="1600">
                          <a:latin typeface="Franklin Gothic Medium Cond"/>
                          <a:ea typeface="Franklin Gothic Medium Cond"/>
                          <a:cs typeface="Franklin Gothic Medium Cond"/>
                          <a:sym typeface="Franklin Gothic Medium Cond"/>
                        </a:rPr>
                        <a:t>5</a:t>
                      </a:r>
                    </a:p>
                  </a:txBody>
                  <a:tcPr marL="0" marR="0" marT="0" marB="0" anchor="ctr" anchorCtr="0" horzOverflow="overflow">
                    <a:lnT w="12700">
                      <a:solidFill>
                        <a:srgbClr val="000000"/>
                      </a:solidFill>
                      <a:miter lim="400000"/>
                    </a:lnT>
                    <a:lnB w="12700">
                      <a:solidFill>
                        <a:srgbClr val="000000"/>
                      </a:solidFill>
                      <a:miter lim="400000"/>
                    </a:lnB>
                    <a:noFill/>
                  </a:tcPr>
                </a:tc>
              </a:tr>
              <a:tr h="772797">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2.</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意思決定／委任 — アイデアには、コンセンサスに基づく意思決定や、NAサービスにおける責任と権限の明確化が含まれます。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800"/>
                        </a:lnSpc>
                        <a:spcBef>
                          <a:spcPts val="400"/>
                        </a:spcBef>
                        <a:defRPr sz="1800"/>
                      </a:pPr>
                      <a:r>
                        <a:rPr b="1" sz="1600">
                          <a:latin typeface="Franklin Gothic Medium Cond"/>
                          <a:ea typeface="Franklin Gothic Medium Cond"/>
                          <a:cs typeface="Franklin Gothic Medium Cond"/>
                          <a:sym typeface="Franklin Gothic Medium Cond"/>
                        </a:rPr>
                        <a:t>4</a:t>
                      </a:r>
                    </a:p>
                  </a:txBody>
                  <a:tcPr marL="0" marR="0" marT="0" marB="0" anchor="ctr" anchorCtr="0" horzOverflow="overflow">
                    <a:lnT w="12700">
                      <a:solidFill>
                        <a:srgbClr val="000000"/>
                      </a:solidFill>
                      <a:miter lim="400000"/>
                    </a:lnT>
                    <a:lnB w="12700">
                      <a:solidFill>
                        <a:srgbClr val="000000"/>
                      </a:solidFill>
                      <a:miter lim="400000"/>
                    </a:lnB>
                    <a:noFill/>
                  </a:tcPr>
                </a:tc>
              </a:tr>
              <a:tr h="1138946">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3.</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800"/>
                        </a:lnSpc>
                        <a:spcBef>
                          <a:spcPts val="400"/>
                        </a:spcBef>
                        <a:defRPr sz="1800"/>
                      </a:pPr>
                      <a:r>
                        <a:rPr b="1" sz="1600">
                          <a:latin typeface="Franklin Gothic Medium Cond"/>
                          <a:ea typeface="Franklin Gothic Medium Cond"/>
                          <a:cs typeface="Franklin Gothic Medium Cond"/>
                          <a:sym typeface="Franklin Gothic Medium Cond"/>
                        </a:rPr>
                        <a:t>妨害的・捕食的行動 — アイデアには、保護方針、サービス会議での攻撃的行動、人種差別、性的捕食、安全で包括的な環境の構築、法的判断とグループ判断の境界、携帯電話の使用、ミーティングにおける子どもの扱いなど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800"/>
                        </a:lnSpc>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T w="12700">
                      <a:solidFill>
                        <a:srgbClr val="000000"/>
                      </a:solidFill>
                      <a:miter lim="400000"/>
                    </a:lnT>
                    <a:lnB w="12700">
                      <a:solidFill>
                        <a:srgbClr val="000000"/>
                      </a:solidFill>
                      <a:miter lim="400000"/>
                    </a:lnB>
                    <a:noFill/>
                  </a:tcPr>
                </a:tc>
              </a:tr>
              <a:tr h="424873">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4.</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800"/>
                        </a:lnSpc>
                        <a:spcBef>
                          <a:spcPts val="400"/>
                        </a:spcBef>
                        <a:defRPr sz="1800"/>
                      </a:pPr>
                      <a:r>
                        <a:rPr b="1" sz="1600">
                          <a:latin typeface="Franklin Gothic Medium Cond"/>
                          <a:ea typeface="Franklin Gothic Medium Cond"/>
                          <a:cs typeface="Franklin Gothic Medium Cond"/>
                          <a:sym typeface="Franklin Gothic Medium Cond"/>
                        </a:rPr>
                        <a:t>一体性 — アイデアには、外部の政治的影響にもかかわらずNAの一体性を維持することが含まれます。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800"/>
                        </a:lnSpc>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T w="12700">
                      <a:solidFill>
                        <a:srgbClr val="000000"/>
                      </a:solidFill>
                      <a:miter lim="400000"/>
                    </a:lnT>
                    <a:lnB w="12700">
                      <a:solidFill>
                        <a:srgbClr val="000000"/>
                      </a:solidFill>
                      <a:miter lim="400000"/>
                    </a:lnB>
                    <a:noFill/>
                  </a:tcPr>
                </a:tc>
              </a:tr>
              <a:tr h="624813">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5.</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defTabSz="457200">
                        <a:spcBef>
                          <a:spcPts val="1200"/>
                        </a:spcBef>
                        <a:defRPr sz="1800"/>
                      </a:pPr>
                      <a:r>
                        <a:rPr b="1" sz="1600">
                          <a:latin typeface="Franklin Gothic Medium Cond"/>
                          <a:ea typeface="Franklin Gothic Medium Cond"/>
                          <a:cs typeface="Franklin Gothic Medium Cond"/>
                          <a:sym typeface="Franklin Gothic Medium Cond"/>
                        </a:rPr>
                        <a:t>アディクトがNAを見つけやすくする — アイデアには、テクノロジーを活用してアディクトをミーティングや他のメンバーとつなぐ方法が含まれます。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800"/>
                        </a:lnSpc>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T w="12700">
                      <a:solidFill>
                        <a:srgbClr val="000000"/>
                      </a:solidFill>
                      <a:miter lim="400000"/>
                    </a:lnT>
                    <a:lnB w="12700">
                      <a:solidFill>
                        <a:srgbClr val="000000"/>
                      </a:solidFill>
                      <a:miter lim="400000"/>
                    </a:lnB>
                    <a:noFill/>
                  </a:tcPr>
                </a:tc>
              </a:tr>
              <a:tr h="781909">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6.</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800"/>
                        </a:lnSpc>
                        <a:spcBef>
                          <a:spcPts val="400"/>
                        </a:spcBef>
                        <a:defRPr sz="1800"/>
                      </a:pPr>
                      <a:r>
                        <a:rPr b="1" sz="1600">
                          <a:latin typeface="Franklin Gothic Medium Cond"/>
                          <a:ea typeface="Franklin Gothic Medium Cond"/>
                          <a:cs typeface="Franklin Gothic Medium Cond"/>
                          <a:sym typeface="Franklin Gothic Medium Cond"/>
                        </a:rPr>
                        <a:t>資金の使用、資金の流れ、および資金調達 — アイデアには、50/50ラッフル、資金の流れの滞り、電子資金での匿名性などが含まれます。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800"/>
                        </a:lnSpc>
                        <a:spcBef>
                          <a:spcPts val="400"/>
                        </a:spcBef>
                        <a:defRPr sz="1800"/>
                      </a:pPr>
                      <a:r>
                        <a:rPr b="1" sz="1600">
                          <a:latin typeface="Franklin Gothic Medium Cond"/>
                          <a:ea typeface="Franklin Gothic Medium Cond"/>
                          <a:cs typeface="Franklin Gothic Medium Cond"/>
                          <a:sym typeface="Franklin Gothic Medium Cond"/>
                        </a:rPr>
                        <a:t>6</a:t>
                      </a:r>
                    </a:p>
                  </a:txBody>
                  <a:tcPr marL="0" marR="0" marT="0" marB="0" anchor="ctr" anchorCtr="0" horzOverflow="overflow">
                    <a:lnT w="12700">
                      <a:solidFill>
                        <a:srgbClr val="000000"/>
                      </a:solidFill>
                      <a:miter lim="400000"/>
                    </a:lnT>
                    <a:lnB w="12700">
                      <a:solidFill>
                        <a:srgbClr val="000000"/>
                      </a:solidFill>
                      <a:miter lim="400000"/>
                    </a:lnB>
                    <a:noFill/>
                  </a:tcPr>
                </a:tc>
              </a:tr>
              <a:tr h="493911">
                <a:tc>
                  <a:txBody>
                    <a:bodyPr/>
                    <a:lstStyle/>
                    <a:p>
                      <a:pPr algn="just">
                        <a:lnSpc>
                          <a:spcPts val="2600"/>
                        </a:lnSpc>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a:lnSpc>
                          <a:spcPts val="2800"/>
                        </a:lnSpc>
                        <a:spcBef>
                          <a:spcPts val="400"/>
                        </a:spcBef>
                        <a:defRPr sz="1800"/>
                      </a:pPr>
                      <a:r>
                        <a:rPr b="1" sz="1600">
                          <a:latin typeface="Franklin Gothic Medium Cond"/>
                          <a:ea typeface="Franklin Gothic Medium Cond"/>
                          <a:cs typeface="Franklin Gothic Medium Cond"/>
                          <a:sym typeface="Franklin Gothic Medium Cond"/>
                        </a:rPr>
                        <a:t>ソーシャルメディア — アイデアには、グループでの活用やPRツールとしての利用などが含まれます。</a:t>
                      </a: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800"/>
                        </a:lnSpc>
                        <a:spcBef>
                          <a:spcPts val="400"/>
                        </a:spcBef>
                        <a:defRPr sz="1800"/>
                      </a:pPr>
                      <a:r>
                        <a:rPr b="1" sz="1600">
                          <a:latin typeface="Franklin Gothic Medium Cond"/>
                          <a:ea typeface="Franklin Gothic Medium Cond"/>
                          <a:cs typeface="Franklin Gothic Medium Cond"/>
                          <a:sym typeface="Franklin Gothic Medium Cond"/>
                        </a:rPr>
                        <a:t>1</a:t>
                      </a:r>
                    </a:p>
                  </a:txBody>
                  <a:tcPr marL="0" marR="0" marT="0" marB="0" anchor="ctr" anchorCtr="0" horzOverflow="overflow">
                    <a:lnT w="12700">
                      <a:solidFill>
                        <a:srgbClr val="000000"/>
                      </a:solidFill>
                      <a:miter lim="400000"/>
                    </a:lnT>
                    <a:lnB w="12700">
                      <a:solidFill>
                        <a:srgbClr val="000000"/>
                      </a:solidFill>
                      <a:miter lim="400000"/>
                    </a:lnB>
                    <a:noFill/>
                  </a:tcPr>
                </a:tc>
              </a:tr>
              <a:tr h="1845564">
                <a:tc>
                  <a:txBody>
                    <a:bodyPr/>
                    <a:lstStyle/>
                    <a:p>
                      <a:pPr algn="just">
                        <a:lnSpc>
                          <a:spcPts val="2600"/>
                        </a:lnSpc>
                        <a:spcBef>
                          <a:spcPts val="400"/>
                        </a:spcBef>
                        <a:defRPr b="1" sz="1600">
                          <a:latin typeface="Franklin Gothic Medium Cond"/>
                          <a:ea typeface="Franklin Gothic Medium Cond"/>
                          <a:cs typeface="Franklin Gothic Medium Cond"/>
                          <a:sym typeface="Franklin Gothic Medium Cond"/>
                        </a:defRPr>
                      </a:pPr>
                      <a:r>
                        <a:t>8.</a:t>
                      </a:r>
                    </a:p>
                  </a:txBody>
                  <a:tcPr marL="0" marR="0" marT="0" marB="0" anchor="t" anchorCtr="0" horzOverflow="overflow">
                    <a:lnT w="12700">
                      <a:solidFill>
                        <a:srgbClr val="000000"/>
                      </a:solidFill>
                      <a:miter lim="400000"/>
                    </a:lnT>
                    <a:lnB w="12700">
                      <a:solidFill>
                        <a:srgbClr val="000000"/>
                      </a:solidFill>
                      <a:miter lim="400000"/>
                    </a:lnB>
                    <a:noFill/>
                  </a:tcPr>
                </a:tc>
                <a:tc>
                  <a:txBody>
                    <a:bodyPr/>
                    <a:lstStyle/>
                    <a:p>
                      <a:pPr algn="l" defTabSz="457200">
                        <a:spcBef>
                          <a:spcPts val="1200"/>
                        </a:spcBef>
                        <a:defRPr b="1" sz="1600">
                          <a:latin typeface="Franklin Gothic Medium Cond"/>
                          <a:ea typeface="Franklin Gothic Medium Cond"/>
                          <a:cs typeface="Franklin Gothic Medium Cond"/>
                          <a:sym typeface="Franklin Gothic Medium Cond"/>
                        </a:defRPr>
                      </a:pPr>
                      <a:r>
                        <a:t>オールドタイマーを定着させるには</a:t>
                      </a:r>
                    </a:p>
                    <a:p>
                      <a:pPr algn="l" defTabSz="457200">
                        <a:defRPr b="1" sz="1600">
                          <a:latin typeface="Franklin Gothic Medium Cond"/>
                          <a:ea typeface="Franklin Gothic Medium Cond"/>
                          <a:cs typeface="Franklin Gothic Medium Cond"/>
                          <a:sym typeface="Franklin Gothic Medium Cond"/>
                        </a:defRPr>
                      </a:pPr>
                    </a:p>
                    <a:p>
                      <a:pPr algn="l" defTabSz="457200">
                        <a:defRPr b="1" sz="1600">
                          <a:latin typeface="Franklin Gothic Medium Cond"/>
                          <a:ea typeface="Franklin Gothic Medium Cond"/>
                          <a:cs typeface="Franklin Gothic Medium Cond"/>
                          <a:sym typeface="Franklin Gothic Medium Cond"/>
                        </a:defRPr>
                      </a:pPr>
                    </a:p>
                    <a:p>
                      <a:pPr algn="l" defTabSz="457200">
                        <a:defRPr b="1" sz="1600">
                          <a:latin typeface="Franklin Gothic Medium Cond"/>
                          <a:ea typeface="Franklin Gothic Medium Cond"/>
                          <a:cs typeface="Franklin Gothic Medium Cond"/>
                          <a:sym typeface="Franklin Gothic Medium Cond"/>
                        </a:defRPr>
                      </a:pPr>
                    </a:p>
                  </a:txBody>
                  <a:tcPr marL="50800" marR="50800" marT="50800" marB="50800" anchor="t" anchorCtr="0" horzOverflow="overflow">
                    <a:lnT w="12700">
                      <a:solidFill>
                        <a:srgbClr val="000000"/>
                      </a:solidFill>
                      <a:miter lim="400000"/>
                    </a:lnT>
                    <a:lnB w="12700">
                      <a:solidFill>
                        <a:srgbClr val="000000"/>
                      </a:solidFill>
                      <a:miter lim="400000"/>
                    </a:lnB>
                    <a:noFill/>
                  </a:tcPr>
                </a:tc>
                <a:tc>
                  <a:txBody>
                    <a:bodyPr/>
                    <a:lstStyle/>
                    <a:p>
                      <a:pPr algn="ctr">
                        <a:lnSpc>
                          <a:spcPts val="2800"/>
                        </a:lnSpc>
                        <a:spcBef>
                          <a:spcPts val="400"/>
                        </a:spcBef>
                        <a:defRPr sz="1800"/>
                      </a:pPr>
                      <a:r>
                        <a:rPr b="1" sz="1600">
                          <a:latin typeface="Franklin Gothic Medium Cond"/>
                          <a:ea typeface="Franklin Gothic Medium Cond"/>
                          <a:cs typeface="Franklin Gothic Medium Cond"/>
                          <a:sym typeface="Franklin Gothic Medium Cond"/>
                        </a:rPr>
                        <a:t>7</a:t>
                      </a:r>
                    </a:p>
                  </a:txBody>
                  <a:tcPr marL="0" marR="0" marT="0" marB="0" anchor="ctr" anchorCtr="0" horzOverflow="overflow">
                    <a:lnT w="12700">
                      <a:solidFill>
                        <a:srgbClr val="000000"/>
                      </a:solidFill>
                      <a:miter lim="400000"/>
                    </a:lnT>
                    <a:lnB w="12700">
                      <a:solidFill>
                        <a:srgbClr val="000000"/>
                      </a:solidFill>
                      <a:miter lim="400000"/>
                    </a:lnB>
                    <a:noFill/>
                  </a:tcPr>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Title 9"/>
          <p:cNvSpPr txBox="1"/>
          <p:nvPr>
            <p:ph type="title"/>
          </p:nvPr>
        </p:nvSpPr>
        <p:spPr>
          <a:xfrm>
            <a:off x="284561" y="238257"/>
            <a:ext cx="11821611" cy="1067706"/>
          </a:xfrm>
          <a:prstGeom prst="rect">
            <a:avLst/>
          </a:prstGeom>
        </p:spPr>
        <p:txBody>
          <a:bodyPr/>
          <a:lstStyle/>
          <a:p>
            <a:pPr defTabSz="457200">
              <a:lnSpc>
                <a:spcPct val="100000"/>
              </a:lnSpc>
              <a:spcBef>
                <a:spcPts val="1200"/>
              </a:spcBef>
              <a:defRPr b="0" sz="1800">
                <a:solidFill>
                  <a:srgbClr val="E06F43"/>
                </a:solidFill>
                <a:latin typeface="ヒラギノ角ゴシック W6"/>
                <a:ea typeface="ヒラギノ角ゴシック W6"/>
                <a:cs typeface="ヒラギノ角ゴシック W6"/>
                <a:sym typeface="ヒラギノ角ゴシック W6"/>
              </a:defRPr>
            </a:pPr>
            <a:r>
              <a:t>念のためお知らせします。メンバーやリージョン、ゾーンからの回答は、2026年4月1日までに集められます。</a:t>
            </a:r>
            <a:br/>
            <a:r>
              <a:t>サーベイには、na.org/survey または NA Meeting Searchアプリからアクセスできます。</a:t>
            </a:r>
          </a:p>
        </p:txBody>
      </p:sp>
      <p:pic>
        <p:nvPicPr>
          <p:cNvPr id="292" name="Picture 13" descr="Picture 13"/>
          <p:cNvPicPr>
            <a:picLocks noChangeAspect="1"/>
          </p:cNvPicPr>
          <p:nvPr/>
        </p:nvPicPr>
        <p:blipFill>
          <a:blip r:embed="rId3">
            <a:extLst/>
          </a:blip>
          <a:stretch>
            <a:fillRect/>
          </a:stretch>
        </p:blipFill>
        <p:spPr>
          <a:xfrm>
            <a:off x="8947229" y="4750220"/>
            <a:ext cx="2905247" cy="1756279"/>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Rounded Rectangle 1"/>
          <p:cNvSpPr/>
          <p:nvPr/>
        </p:nvSpPr>
        <p:spPr>
          <a:xfrm>
            <a:off x="214313" y="128587"/>
            <a:ext cx="7529512" cy="3043240"/>
          </a:xfrm>
          <a:prstGeom prst="roundRect">
            <a:avLst>
              <a:gd name="adj" fmla="val 16667"/>
            </a:avLst>
          </a:prstGeom>
          <a:solidFill>
            <a:srgbClr val="F16737"/>
          </a:solidFill>
          <a:ln w="25400">
            <a:solidFill>
              <a:srgbClr val="572528"/>
            </a:solidFill>
            <a:miter/>
          </a:ln>
        </p:spPr>
        <p:txBody>
          <a:bodyPr lIns="45719" rIns="45719" anchor="ctr"/>
          <a:lstStyle/>
          <a:p>
            <a:pPr algn="ctr">
              <a:defRPr b="1">
                <a:solidFill>
                  <a:srgbClr val="FFFFFF"/>
                </a:solidFill>
              </a:defRPr>
            </a:pPr>
          </a:p>
        </p:txBody>
      </p:sp>
      <p:sp>
        <p:nvSpPr>
          <p:cNvPr id="297" name="Rectangle 2"/>
          <p:cNvSpPr txBox="1"/>
          <p:nvPr/>
        </p:nvSpPr>
        <p:spPr>
          <a:xfrm>
            <a:off x="288604" y="305990"/>
            <a:ext cx="7480939" cy="364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8680" indent="-308680" defTabSz="457200">
              <a:spcBef>
                <a:spcPts val="600"/>
              </a:spcBef>
              <a:buSzPct val="75000"/>
              <a:buChar char="•"/>
              <a:defRPr b="1" sz="4000">
                <a:solidFill>
                  <a:srgbClr val="FFFFFF"/>
                </a:solidFill>
              </a:defRPr>
            </a:pPr>
            <a:r>
              <a:t>Five other PowerPoints available online</a:t>
            </a:r>
          </a:p>
          <a:p>
            <a:pPr marL="308680" indent="-308680" defTabSz="457200">
              <a:spcBef>
                <a:spcPts val="600"/>
              </a:spcBef>
              <a:buSzPct val="75000"/>
              <a:buChar char="•"/>
              <a:defRPr b="1" i="1" sz="4000">
                <a:solidFill>
                  <a:srgbClr val="FFFFFF"/>
                </a:solidFill>
              </a:defRPr>
            </a:pPr>
            <a:r>
              <a:t>CAR</a:t>
            </a:r>
            <a:r>
              <a:rPr i="0"/>
              <a:t> survey available online</a:t>
            </a:r>
          </a:p>
          <a:p>
            <a:pPr marL="308680" indent="-308680" defTabSz="457200">
              <a:spcBef>
                <a:spcPts val="600"/>
              </a:spcBef>
              <a:buSzPct val="75000"/>
              <a:buChar char="•"/>
              <a:defRPr b="1" i="1" sz="4000">
                <a:solidFill>
                  <a:srgbClr val="FFFFFF"/>
                </a:solidFill>
              </a:defRPr>
            </a:pPr>
            <a:r>
              <a:t>CAR</a:t>
            </a:r>
            <a:r>
              <a:rPr i="0"/>
              <a:t> available for download</a:t>
            </a:r>
            <a:endParaRPr i="0"/>
          </a:p>
        </p:txBody>
      </p:sp>
      <p:sp>
        <p:nvSpPr>
          <p:cNvPr id="298" name="Rounded Rectangle 4"/>
          <p:cNvSpPr/>
          <p:nvPr/>
        </p:nvSpPr>
        <p:spPr>
          <a:xfrm>
            <a:off x="2709865" y="3543301"/>
            <a:ext cx="8134350" cy="1957389"/>
          </a:xfrm>
          <a:prstGeom prst="roundRect">
            <a:avLst>
              <a:gd name="adj" fmla="val 16667"/>
            </a:avLst>
          </a:prstGeom>
          <a:solidFill>
            <a:srgbClr val="F16737"/>
          </a:solidFill>
          <a:ln w="25400">
            <a:solidFill>
              <a:srgbClr val="572528"/>
            </a:solidFill>
            <a:miter/>
          </a:ln>
        </p:spPr>
        <p:txBody>
          <a:bodyPr lIns="45719" rIns="45719" anchor="ctr"/>
          <a:lstStyle/>
          <a:p>
            <a:pPr algn="ctr">
              <a:defRPr b="1">
                <a:solidFill>
                  <a:srgbClr val="FFFFFF"/>
                </a:solidFill>
              </a:defRPr>
            </a:pPr>
          </a:p>
        </p:txBody>
      </p:sp>
      <p:sp>
        <p:nvSpPr>
          <p:cNvPr id="299" name="Rectangle 5"/>
          <p:cNvSpPr txBox="1"/>
          <p:nvPr/>
        </p:nvSpPr>
        <p:spPr>
          <a:xfrm>
            <a:off x="2846071" y="3675877"/>
            <a:ext cx="8400097" cy="171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3" indent="0" defTabSz="457200">
              <a:spcBef>
                <a:spcPts val="600"/>
              </a:spcBef>
              <a:defRPr b="1" sz="5000">
                <a:solidFill>
                  <a:srgbClr val="FFFFFF"/>
                </a:solidFill>
                <a:uFill>
                  <a:solidFill>
                    <a:srgbClr val="00B0F0"/>
                  </a:solidFill>
                </a:uFill>
              </a:defRPr>
            </a:pPr>
            <a:r>
              <a:t>worldboard@na.org   </a:t>
            </a:r>
          </a:p>
          <a:p>
            <a:pPr lvl="3" indent="0" defTabSz="457200">
              <a:spcBef>
                <a:spcPts val="600"/>
              </a:spcBef>
              <a:defRPr b="1" sz="5000">
                <a:solidFill>
                  <a:srgbClr val="FFFFFF"/>
                </a:solidFill>
                <a:uFill>
                  <a:solidFill>
                    <a:srgbClr val="00B0F0"/>
                  </a:solidFill>
                </a:uFill>
              </a:defRPr>
            </a:pPr>
            <a:r>
              <a:t>na.org/conference </a:t>
            </a:r>
          </a:p>
        </p:txBody>
      </p:sp>
      <p:pic>
        <p:nvPicPr>
          <p:cNvPr id="300" name="Picture 3" descr="Picture 3"/>
          <p:cNvPicPr>
            <a:picLocks noChangeAspect="1"/>
          </p:cNvPicPr>
          <p:nvPr/>
        </p:nvPicPr>
        <p:blipFill>
          <a:blip r:embed="rId3">
            <a:extLst/>
          </a:blip>
          <a:stretch>
            <a:fillRect/>
          </a:stretch>
        </p:blipFill>
        <p:spPr>
          <a:xfrm>
            <a:off x="10517507" y="4687858"/>
            <a:ext cx="1674493" cy="217014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idx="4294967295"/>
          </p:nvPr>
        </p:nvSpPr>
        <p:spPr>
          <a:xfrm rot="2706616">
            <a:off x="-277982" y="4521565"/>
            <a:ext cx="3455189" cy="1828802"/>
          </a:xfrm>
          <a:prstGeom prst="rect">
            <a:avLst/>
          </a:prstGeom>
        </p:spPr>
        <p:txBody>
          <a:bodyPr/>
          <a:lstStyle/>
          <a:p>
            <a:pPr algn="ctr">
              <a:defRPr>
                <a:solidFill>
                  <a:srgbClr val="9DBCAC"/>
                </a:solidFill>
              </a:defRPr>
            </a:pPr>
            <a:r>
              <a:t>2026 </a:t>
            </a:r>
            <a:r>
              <a:rPr i="1"/>
              <a:t>CAR</a:t>
            </a:r>
            <a:r>
              <a:t> </a:t>
            </a:r>
            <a:br/>
            <a:r>
              <a:t>PowerPoints</a:t>
            </a:r>
          </a:p>
        </p:txBody>
      </p:sp>
      <p:sp>
        <p:nvSpPr>
          <p:cNvPr id="154" name="Subtitle 2"/>
          <p:cNvSpPr txBox="1"/>
          <p:nvPr/>
        </p:nvSpPr>
        <p:spPr>
          <a:xfrm>
            <a:off x="2753830" y="89429"/>
            <a:ext cx="9280155" cy="69900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000"/>
              </a:spcBef>
              <a:defRPr b="1" sz="4800">
                <a:solidFill>
                  <a:srgbClr val="F16737"/>
                </a:solidFill>
              </a:defRPr>
            </a:pPr>
            <a:r>
              <a:t>These </a:t>
            </a:r>
            <a:r>
              <a:rPr sz="5400"/>
              <a:t>PowerPoint</a:t>
            </a:r>
            <a:r>
              <a:t>s only cover the main points of the </a:t>
            </a:r>
            <a:r>
              <a:rPr i="1"/>
              <a:t>CAR</a:t>
            </a:r>
            <a:r>
              <a:t>.</a:t>
            </a:r>
            <a:br/>
            <a:br/>
            <a:r>
              <a:t>We encourage all members to read the </a:t>
            </a:r>
            <a:r>
              <a:rPr i="1"/>
              <a:t>CAR</a:t>
            </a:r>
            <a:r>
              <a:t> itself.</a:t>
            </a:r>
            <a:br/>
            <a:br/>
            <a:r>
              <a:t>Please visit </a:t>
            </a:r>
            <a:br/>
            <a:r>
              <a:rPr>
                <a:solidFill>
                  <a:srgbClr val="00B0F0"/>
                </a:solidFill>
              </a:rPr>
              <a:t>na.org/conference</a:t>
            </a:r>
            <a:br>
              <a:rPr>
                <a:solidFill>
                  <a:srgbClr val="00B0F0"/>
                </a:solidFill>
              </a:rPr>
            </a:br>
            <a:r>
              <a:t>for the complete 2026 </a:t>
            </a:r>
            <a:r>
              <a:rPr i="1"/>
              <a:t>CAR</a:t>
            </a:r>
            <a:r>
              <a:t>.</a:t>
            </a:r>
            <a:endParaRPr sz="4000"/>
          </a:p>
        </p:txBody>
      </p:sp>
      <p:pic>
        <p:nvPicPr>
          <p:cNvPr id="155" name="Picture 2" descr="Picture 2"/>
          <p:cNvPicPr>
            <a:picLocks noChangeAspect="1"/>
          </p:cNvPicPr>
          <p:nvPr/>
        </p:nvPicPr>
        <p:blipFill>
          <a:blip r:embed="rId3">
            <a:extLst/>
          </a:blip>
          <a:srcRect l="0" t="0" r="0" b="21493"/>
          <a:stretch>
            <a:fillRect/>
          </a:stretch>
        </p:blipFill>
        <p:spPr>
          <a:xfrm>
            <a:off x="10372746" y="3844869"/>
            <a:ext cx="1542941" cy="156985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1"/>
          <p:cNvSpPr txBox="1"/>
          <p:nvPr>
            <p:ph type="title"/>
          </p:nvPr>
        </p:nvSpPr>
        <p:spPr>
          <a:xfrm>
            <a:off x="510755" y="0"/>
            <a:ext cx="10515601" cy="999935"/>
          </a:xfrm>
          <a:prstGeom prst="rect">
            <a:avLst/>
          </a:prstGeom>
        </p:spPr>
        <p:txBody>
          <a:bodyPr/>
          <a:lstStyle>
            <a:lvl1pPr>
              <a:defRPr sz="5200"/>
            </a:lvl1pPr>
          </a:lstStyle>
          <a:p>
            <a:pPr/>
            <a:r>
              <a:t>文献・サービス資料・IDTサーベイ</a:t>
            </a:r>
          </a:p>
        </p:txBody>
      </p:sp>
      <p:sp>
        <p:nvSpPr>
          <p:cNvPr id="160" name="Text Placeholder 2"/>
          <p:cNvSpPr txBox="1"/>
          <p:nvPr>
            <p:ph type="body" sz="half" idx="1"/>
          </p:nvPr>
        </p:nvSpPr>
        <p:spPr>
          <a:xfrm>
            <a:off x="1248937" y="1721853"/>
            <a:ext cx="10765264" cy="2265948"/>
          </a:xfrm>
          <a:prstGeom prst="rect">
            <a:avLst/>
          </a:prstGeom>
        </p:spPr>
        <p:txBody>
          <a:bodyPr/>
          <a:lstStyle>
            <a:lvl1pPr defTabSz="457200">
              <a:lnSpc>
                <a:spcPct val="100000"/>
              </a:lnSpc>
              <a:spcBef>
                <a:spcPts val="1200"/>
              </a:spcBef>
              <a:defRPr b="0" sz="2700">
                <a:solidFill>
                  <a:srgbClr val="000000"/>
                </a:solidFill>
                <a:latin typeface="ヒラギノ角ゴシック W6"/>
                <a:ea typeface="ヒラギノ角ゴシック W6"/>
                <a:cs typeface="ヒラギノ角ゴシック W6"/>
                <a:sym typeface="ヒラギノ角ゴシック W6"/>
              </a:defRPr>
            </a:lvl1pPr>
          </a:lstStyle>
          <a:p>
            <a:pPr/>
            <a:r>
              <a:t>2016年以降、カンファレンスでは、サイクルごとの回復文献、サービス資料、および課題を検討するためのトピック（IDT）の優先順位を参加者が設定するのを支援するために、CARサーベイを使用しています。</a:t>
            </a:r>
          </a:p>
        </p:txBody>
      </p:sp>
      <p:sp>
        <p:nvSpPr>
          <p:cNvPr id="161" name="Straight Connector 5"/>
          <p:cNvSpPr/>
          <p:nvPr/>
        </p:nvSpPr>
        <p:spPr>
          <a:xfrm>
            <a:off x="464894" y="1527147"/>
            <a:ext cx="10515602" cy="1"/>
          </a:xfrm>
          <a:prstGeom prst="line">
            <a:avLst/>
          </a:prstGeom>
          <a:ln w="31750">
            <a:solidFill>
              <a:srgbClr val="DB212E"/>
            </a:solidFill>
            <a:miter/>
          </a:ln>
        </p:spPr>
        <p:txBody>
          <a:bodyPr lIns="45719" rIns="45719"/>
          <a:lstStyle/>
          <a:p>
            <a:pPr/>
          </a:p>
        </p:txBody>
      </p:sp>
      <p:sp>
        <p:nvSpPr>
          <p:cNvPr id="162" name="Text Placeholder 2"/>
          <p:cNvSpPr txBox="1"/>
          <p:nvPr/>
        </p:nvSpPr>
        <p:spPr>
          <a:xfrm>
            <a:off x="2826199" y="3431085"/>
            <a:ext cx="8912861" cy="33108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2500">
                <a:latin typeface="ヒラギノ角ゴシック W6"/>
                <a:ea typeface="ヒラギノ角ゴシック W6"/>
                <a:cs typeface="ヒラギノ角ゴシック W6"/>
                <a:sym typeface="ヒラギノ角ゴシック W6"/>
              </a:defRPr>
            </a:pPr>
            <a:r>
              <a:t>2025年臨時ワールドサービスカンファレンス（WSC）では動議5が可決されました。</a:t>
            </a:r>
          </a:p>
          <a:p>
            <a:pPr defTabSz="457200">
              <a:defRPr sz="2500">
                <a:latin typeface="ヒラギノ角ゴシック W6"/>
                <a:ea typeface="ヒラギノ角ゴシック W6"/>
                <a:cs typeface="ヒラギノ角ゴシック W6"/>
                <a:sym typeface="ヒラギノ角ゴシック W6"/>
              </a:defRPr>
            </a:pPr>
            <a:r>
              <a:t>「2026年カンファレンスアジェンダレポート（CAR）用の特定のサービス資料、回復文献、またはIDTを作成するプロジェクト計画の動議を提出する代わりに、カンファレンス参加者はそれらのアイデアを提出し、2026年CARサーベイへの掲載の可能性を検討します。」</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Explosion 1 1"/>
          <p:cNvSpPr/>
          <p:nvPr/>
        </p:nvSpPr>
        <p:spPr>
          <a:xfrm>
            <a:off x="126999" y="0"/>
            <a:ext cx="4292601" cy="299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close/>
              </a:path>
            </a:pathLst>
          </a:custGeom>
          <a:solidFill>
            <a:srgbClr val="DB212E"/>
          </a:solidFill>
          <a:ln w="12700">
            <a:miter lim="400000"/>
          </a:ln>
        </p:spPr>
        <p:txBody>
          <a:bodyPr lIns="45719" rIns="45719" anchor="ctr"/>
          <a:lstStyle/>
          <a:p>
            <a:pPr algn="ctr">
              <a:defRPr>
                <a:solidFill>
                  <a:srgbClr val="FFFFFF"/>
                </a:solidFill>
              </a:defRPr>
            </a:pPr>
          </a:p>
        </p:txBody>
      </p:sp>
      <p:sp>
        <p:nvSpPr>
          <p:cNvPr id="167" name="TextBox 2"/>
          <p:cNvSpPr txBox="1"/>
          <p:nvPr/>
        </p:nvSpPr>
        <p:spPr>
          <a:xfrm>
            <a:off x="1074224" y="1202055"/>
            <a:ext cx="3324861" cy="5930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900">
                <a:solidFill>
                  <a:srgbClr val="FFFFFF"/>
                </a:solidFill>
                <a:latin typeface="ヒラギノ角ゴシック W6"/>
                <a:ea typeface="ヒラギノ角ゴシック W6"/>
                <a:cs typeface="ヒラギノ角ゴシック W6"/>
                <a:sym typeface="ヒラギノ角ゴシック W6"/>
              </a:defRPr>
            </a:lvl1pPr>
          </a:lstStyle>
          <a:p>
            <a:pPr/>
            <a:r>
              <a:t>はじめて！</a:t>
            </a:r>
          </a:p>
        </p:txBody>
      </p:sp>
      <p:sp>
        <p:nvSpPr>
          <p:cNvPr id="168" name="Text Placeholder 2"/>
          <p:cNvSpPr txBox="1"/>
          <p:nvPr/>
        </p:nvSpPr>
        <p:spPr>
          <a:xfrm>
            <a:off x="4623857" y="202383"/>
            <a:ext cx="7160261" cy="346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3800">
                <a:latin typeface="ヒラギノ角ゴシック W6"/>
                <a:ea typeface="ヒラギノ角ゴシック W6"/>
                <a:cs typeface="ヒラギノ角ゴシック W6"/>
                <a:sym typeface="ヒラギノ角ゴシック W6"/>
              </a:defRPr>
            </a:lvl1pPr>
          </a:lstStyle>
          <a:p>
            <a:pPr/>
            <a:r>
              <a:t>どのメンバーも、メールではなくオンラインフォームを通じて、サーベイに掲載するためのアイデアを提出することができました。</a:t>
            </a:r>
          </a:p>
        </p:txBody>
      </p:sp>
      <p:sp>
        <p:nvSpPr>
          <p:cNvPr id="169" name="Text Placeholder 2"/>
          <p:cNvSpPr txBox="1"/>
          <p:nvPr/>
        </p:nvSpPr>
        <p:spPr>
          <a:xfrm>
            <a:off x="2065019" y="3936998"/>
            <a:ext cx="9039862" cy="25482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lnSpc>
                <a:spcPct val="90000"/>
              </a:lnSpc>
              <a:spcBef>
                <a:spcPts val="1000"/>
              </a:spcBef>
              <a:buSzPct val="100000"/>
              <a:buFont typeface="Arial"/>
              <a:buChar char="•"/>
              <a:defRPr sz="3300">
                <a:solidFill>
                  <a:srgbClr val="572528"/>
                </a:solidFill>
                <a:latin typeface="ヒラギノ角ゴシック W6"/>
                <a:ea typeface="ヒラギノ角ゴシック W6"/>
                <a:cs typeface="ヒラギノ角ゴシック W6"/>
                <a:sym typeface="ヒラギノ角ゴシック W6"/>
              </a:defRPr>
            </a:pPr>
            <a:r>
              <a:t>500件以上のアイデアが提出された</a:t>
            </a:r>
          </a:p>
          <a:p>
            <a:pPr marL="228600" indent="-228600">
              <a:lnSpc>
                <a:spcPct val="90000"/>
              </a:lnSpc>
              <a:spcBef>
                <a:spcPts val="1000"/>
              </a:spcBef>
              <a:buSzPct val="100000"/>
              <a:buFont typeface="Arial"/>
              <a:buChar char="•"/>
              <a:defRPr sz="3300">
                <a:solidFill>
                  <a:srgbClr val="572528"/>
                </a:solidFill>
                <a:latin typeface="ヒラギノ角ゴシック W6"/>
                <a:ea typeface="ヒラギノ角ゴシック W6"/>
                <a:cs typeface="ヒラギノ角ゴシック W6"/>
                <a:sym typeface="ヒラギノ角ゴシック W6"/>
              </a:defRPr>
            </a:pPr>
            <a:r>
              <a:t>類似のアイデアは統合</a:t>
            </a:r>
          </a:p>
          <a:p>
            <a:pPr marL="228600" indent="-228600">
              <a:lnSpc>
                <a:spcPct val="90000"/>
              </a:lnSpc>
              <a:spcBef>
                <a:spcPts val="1000"/>
              </a:spcBef>
              <a:buSzPct val="100000"/>
              <a:buFont typeface="Arial"/>
              <a:buChar char="•"/>
              <a:defRPr sz="3300">
                <a:solidFill>
                  <a:srgbClr val="572528"/>
                </a:solidFill>
                <a:latin typeface="ヒラギノ角ゴシック W6"/>
                <a:ea typeface="ヒラギノ角ゴシック W6"/>
                <a:cs typeface="ヒラギノ角ゴシック W6"/>
                <a:sym typeface="ヒラギノ角ゴシック W6"/>
              </a:defRPr>
            </a:pPr>
            <a:r>
              <a:t>カンファレンス参加者は、優先順位付けのために2回のラウンドを行った</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ext Placeholder 2"/>
          <p:cNvSpPr txBox="1"/>
          <p:nvPr/>
        </p:nvSpPr>
        <p:spPr>
          <a:xfrm>
            <a:off x="129298" y="1183783"/>
            <a:ext cx="12100561" cy="98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2800">
                <a:solidFill>
                  <a:srgbClr val="FF2600"/>
                </a:solidFill>
                <a:latin typeface="ヒラギノ角ゴシック W6"/>
                <a:ea typeface="ヒラギノ角ゴシック W6"/>
                <a:cs typeface="ヒラギノ角ゴシック W6"/>
                <a:sym typeface="ヒラギノ角ゴシック W6"/>
              </a:defRPr>
            </a:lvl1pPr>
          </a:lstStyle>
          <a:p>
            <a:pPr/>
            <a:r>
              <a:t>NAWSの日常業務には、制作、報告、翻訳、発送、必要とするメンバーや地域への文献送付、PRウェブ会議など、多岐にわたる業務が含まれます。</a:t>
            </a:r>
          </a:p>
        </p:txBody>
      </p:sp>
      <p:sp>
        <p:nvSpPr>
          <p:cNvPr id="174" name="Text Placeholder 2"/>
          <p:cNvSpPr txBox="1"/>
          <p:nvPr/>
        </p:nvSpPr>
        <p:spPr>
          <a:xfrm>
            <a:off x="185419" y="3392170"/>
            <a:ext cx="11630662" cy="713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spcBef>
                <a:spcPts val="1000"/>
              </a:spcBef>
              <a:defRPr b="1" sz="4000">
                <a:solidFill>
                  <a:srgbClr val="DB212E"/>
                </a:solidFill>
              </a:defRPr>
            </a:lvl1pPr>
          </a:lstStyle>
          <a:p>
            <a:pPr/>
            <a:r>
              <a:t>WSCで承認されたプロジェクト</a:t>
            </a:r>
          </a:p>
        </p:txBody>
      </p:sp>
      <p:sp>
        <p:nvSpPr>
          <p:cNvPr id="175" name="Plus 7"/>
          <p:cNvSpPr/>
          <p:nvPr/>
        </p:nvSpPr>
        <p:spPr>
          <a:xfrm>
            <a:off x="5595834" y="2441633"/>
            <a:ext cx="809830" cy="6818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344"/>
                </a:moveTo>
                <a:lnTo>
                  <a:pt x="7890" y="7344"/>
                </a:lnTo>
                <a:lnTo>
                  <a:pt x="7890" y="0"/>
                </a:lnTo>
                <a:lnTo>
                  <a:pt x="13710" y="0"/>
                </a:lnTo>
                <a:lnTo>
                  <a:pt x="13710" y="7344"/>
                </a:lnTo>
                <a:lnTo>
                  <a:pt x="21600" y="7344"/>
                </a:lnTo>
                <a:lnTo>
                  <a:pt x="21600" y="14256"/>
                </a:lnTo>
                <a:lnTo>
                  <a:pt x="13710" y="14256"/>
                </a:lnTo>
                <a:lnTo>
                  <a:pt x="13710" y="21600"/>
                </a:lnTo>
                <a:lnTo>
                  <a:pt x="7890" y="21600"/>
                </a:lnTo>
                <a:lnTo>
                  <a:pt x="7890" y="14256"/>
                </a:lnTo>
                <a:lnTo>
                  <a:pt x="0" y="14256"/>
                </a:lnTo>
                <a:close/>
              </a:path>
            </a:pathLst>
          </a:custGeom>
          <a:solidFill>
            <a:srgbClr val="C00000"/>
          </a:solidFill>
          <a:ln w="12700">
            <a:solidFill>
              <a:srgbClr val="275054"/>
            </a:solidFill>
            <a:miter/>
          </a:ln>
        </p:spPr>
        <p:txBody>
          <a:bodyPr lIns="45719" rIns="45719" anchor="ctr"/>
          <a:lstStyle/>
          <a:p>
            <a:pPr algn="ctr">
              <a:defRPr>
                <a:solidFill>
                  <a:srgbClr val="FFFFFF"/>
                </a:solidFill>
              </a:defRPr>
            </a:pPr>
          </a:p>
        </p:txBody>
      </p:sp>
      <p:sp>
        <p:nvSpPr>
          <p:cNvPr id="176" name="Text Placeholder 2"/>
          <p:cNvSpPr txBox="1"/>
          <p:nvPr/>
        </p:nvSpPr>
        <p:spPr>
          <a:xfrm>
            <a:off x="446798" y="4376971"/>
            <a:ext cx="11465561" cy="218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sz="3000">
                <a:latin typeface="ヒラギノ角ゴシック W3"/>
                <a:ea typeface="ヒラギノ角ゴシック W3"/>
                <a:cs typeface="ヒラギノ角ゴシック W3"/>
                <a:sym typeface="ヒラギノ角ゴシック W3"/>
              </a:defRPr>
            </a:pPr>
            <a:r>
              <a:rPr u="sng"/>
              <a:t>2026年2月3日：</a:t>
            </a:r>
            <a:r>
              <a:t>CAT（カンファレンス承認トラック）には明確な対象やテーマを持たない一般的なプロジェクト計画が含まれています。サーベイの結果が、カンファレンスでどこに焦点をあてるかを導きます。</a:t>
            </a:r>
          </a:p>
        </p:txBody>
      </p:sp>
      <p:sp>
        <p:nvSpPr>
          <p:cNvPr id="177" name="Title 1"/>
          <p:cNvSpPr txBox="1"/>
          <p:nvPr/>
        </p:nvSpPr>
        <p:spPr>
          <a:xfrm>
            <a:off x="1123136" y="216808"/>
            <a:ext cx="12083517" cy="78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500">
                <a:solidFill>
                  <a:srgbClr val="572528"/>
                </a:solidFill>
              </a:defRPr>
            </a:lvl1pPr>
          </a:lstStyle>
          <a:p>
            <a:pPr/>
            <a:r>
              <a:t>CARサーベイの結果はどうなるのか？</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ctangular Callout 1"/>
          <p:cNvSpPr/>
          <p:nvPr/>
        </p:nvSpPr>
        <p:spPr>
          <a:xfrm>
            <a:off x="6235700" y="190500"/>
            <a:ext cx="4000501" cy="2743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rgbClr val="FFFFFF"/>
          </a:solidFill>
          <a:ln w="31750">
            <a:solidFill>
              <a:srgbClr val="572528"/>
            </a:solidFill>
            <a:miter/>
          </a:ln>
        </p:spPr>
        <p:txBody>
          <a:bodyPr lIns="45719" rIns="45719" anchor="ctr"/>
          <a:lstStyle/>
          <a:p>
            <a:pPr algn="ctr">
              <a:defRPr>
                <a:solidFill>
                  <a:srgbClr val="FFFFFF"/>
                </a:solidFill>
              </a:defRPr>
            </a:pPr>
          </a:p>
        </p:txBody>
      </p:sp>
      <p:sp>
        <p:nvSpPr>
          <p:cNvPr id="182" name="Rectangular Callout 2"/>
          <p:cNvSpPr/>
          <p:nvPr/>
        </p:nvSpPr>
        <p:spPr>
          <a:xfrm flipH="1">
            <a:off x="507999" y="304799"/>
            <a:ext cx="4191001" cy="23288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rgbClr val="FFFFFF"/>
          </a:solidFill>
          <a:ln w="31750">
            <a:solidFill>
              <a:srgbClr val="572528"/>
            </a:solidFill>
            <a:miter/>
          </a:ln>
        </p:spPr>
        <p:txBody>
          <a:bodyPr lIns="45719" rIns="45719" anchor="ctr"/>
          <a:lstStyle/>
          <a:p>
            <a:pPr algn="ctr">
              <a:defRPr>
                <a:solidFill>
                  <a:srgbClr val="FFFFFF"/>
                </a:solidFill>
              </a:defRPr>
            </a:pPr>
          </a:p>
        </p:txBody>
      </p:sp>
      <p:sp>
        <p:nvSpPr>
          <p:cNvPr id="183" name="Text Placeholder 2"/>
          <p:cNvSpPr txBox="1"/>
          <p:nvPr/>
        </p:nvSpPr>
        <p:spPr>
          <a:xfrm>
            <a:off x="521969" y="780447"/>
            <a:ext cx="4163061" cy="11703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3500">
                <a:solidFill>
                  <a:srgbClr val="572528"/>
                </a:solidFill>
              </a:defRPr>
            </a:lvl1pPr>
          </a:lstStyle>
          <a:p>
            <a:pPr/>
            <a:r>
              <a:t>もっといいやりかたあるかな？</a:t>
            </a:r>
          </a:p>
        </p:txBody>
      </p:sp>
      <p:sp>
        <p:nvSpPr>
          <p:cNvPr id="184" name="Text Placeholder 2"/>
          <p:cNvSpPr txBox="1"/>
          <p:nvPr/>
        </p:nvSpPr>
        <p:spPr>
          <a:xfrm>
            <a:off x="6407402" y="499459"/>
            <a:ext cx="3657096" cy="17322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3400">
                <a:solidFill>
                  <a:srgbClr val="572528"/>
                </a:solidFill>
              </a:defRPr>
            </a:lvl1pPr>
          </a:lstStyle>
          <a:p>
            <a:pPr/>
            <a:r>
              <a:t>わからないけど、でもきっとやり方を見つけられるよ</a:t>
            </a:r>
          </a:p>
        </p:txBody>
      </p:sp>
      <p:pic>
        <p:nvPicPr>
          <p:cNvPr id="185" name="Picture 5" descr="Picture 5"/>
          <p:cNvPicPr>
            <a:picLocks noChangeAspect="1"/>
          </p:cNvPicPr>
          <p:nvPr/>
        </p:nvPicPr>
        <p:blipFill>
          <a:blip r:embed="rId3">
            <a:extLst/>
          </a:blip>
          <a:stretch>
            <a:fillRect/>
          </a:stretch>
        </p:blipFill>
        <p:spPr>
          <a:xfrm>
            <a:off x="1949450" y="2489200"/>
            <a:ext cx="7658100" cy="4368800"/>
          </a:xfrm>
          <a:prstGeom prst="rect">
            <a:avLst/>
          </a:prstGeom>
          <a:ln w="12700">
            <a:miter lim="400000"/>
          </a:ln>
        </p:spPr>
      </p:pic>
      <p:sp>
        <p:nvSpPr>
          <p:cNvPr id="186" name="TextBox 6"/>
          <p:cNvSpPr txBox="1"/>
          <p:nvPr/>
        </p:nvSpPr>
        <p:spPr>
          <a:xfrm>
            <a:off x="59419" y="4401470"/>
            <a:ext cx="1934131" cy="14417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ts val="5000"/>
              </a:lnSpc>
              <a:spcBef>
                <a:spcPts val="1200"/>
              </a:spcBef>
              <a:defRPr b="1" sz="4100">
                <a:solidFill>
                  <a:srgbClr val="DB212E"/>
                </a:solidFill>
                <a:latin typeface="Bahnschrift Condensed"/>
                <a:ea typeface="Bahnschrift Condensed"/>
                <a:cs typeface="Bahnschrift Condensed"/>
                <a:sym typeface="Bahnschrift Condensed"/>
              </a:defRPr>
            </a:pPr>
            <a:r>
              <a:t>CAR </a:t>
            </a:r>
          </a:p>
          <a:p>
            <a:pPr algn="ctr">
              <a:lnSpc>
                <a:spcPts val="5000"/>
              </a:lnSpc>
              <a:spcBef>
                <a:spcPts val="1200"/>
              </a:spcBef>
              <a:defRPr b="1" sz="3600">
                <a:solidFill>
                  <a:srgbClr val="DB212E"/>
                </a:solidFill>
                <a:latin typeface="Bahnschrift Condensed"/>
                <a:ea typeface="Bahnschrift Condensed"/>
                <a:cs typeface="Bahnschrift Condensed"/>
                <a:sym typeface="Bahnschrift Condensed"/>
              </a:defRPr>
            </a:pPr>
            <a:r>
              <a:t>サーベイ</a:t>
            </a:r>
          </a:p>
        </p:txBody>
      </p:sp>
      <p:sp>
        <p:nvSpPr>
          <p:cNvPr id="187" name="TextBox 7"/>
          <p:cNvSpPr txBox="1"/>
          <p:nvPr/>
        </p:nvSpPr>
        <p:spPr>
          <a:xfrm>
            <a:off x="9887195" y="3859767"/>
            <a:ext cx="2069010" cy="20858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ts val="5000"/>
              </a:lnSpc>
              <a:spcBef>
                <a:spcPts val="1200"/>
              </a:spcBef>
              <a:defRPr b="1" sz="5000">
                <a:solidFill>
                  <a:srgbClr val="DB212E"/>
                </a:solidFill>
                <a:latin typeface="Bahnschrift Condensed"/>
                <a:ea typeface="Bahnschrift Condensed"/>
                <a:cs typeface="Bahnschrift Condensed"/>
                <a:sym typeface="Bahnschrift Condensed"/>
              </a:defRPr>
            </a:pPr>
            <a:r>
              <a:t>NAWS </a:t>
            </a:r>
            <a:r>
              <a:rPr sz="4200"/>
              <a:t>戦略</a:t>
            </a:r>
            <a:endParaRPr sz="4200"/>
          </a:p>
          <a:p>
            <a:pPr algn="ctr">
              <a:lnSpc>
                <a:spcPts val="5000"/>
              </a:lnSpc>
              <a:spcBef>
                <a:spcPts val="1200"/>
              </a:spcBef>
              <a:defRPr b="1" sz="4200">
                <a:solidFill>
                  <a:srgbClr val="DB212E"/>
                </a:solidFill>
                <a:latin typeface="Bahnschrift Condensed"/>
                <a:ea typeface="Bahnschrift Condensed"/>
                <a:cs typeface="Bahnschrift Condensed"/>
                <a:sym typeface="Bahnschrift Condensed"/>
              </a:defRPr>
            </a:pPr>
            <a:r>
              <a:t>計画</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extBox 3"/>
          <p:cNvSpPr txBox="1"/>
          <p:nvPr/>
        </p:nvSpPr>
        <p:spPr>
          <a:xfrm>
            <a:off x="6062646" y="235162"/>
            <a:ext cx="5547361" cy="1132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2800">
                <a:solidFill>
                  <a:srgbClr val="572528"/>
                </a:solidFill>
              </a:defRPr>
            </a:lvl1pPr>
          </a:lstStyle>
          <a:p>
            <a:pPr/>
            <a:r>
              <a:t>*目標はNAWS戦略計画の一部であり、付録Bに掲載されています。</a:t>
            </a:r>
          </a:p>
        </p:txBody>
      </p:sp>
      <p:pic>
        <p:nvPicPr>
          <p:cNvPr id="192" name="Picture 6" descr="Picture 6"/>
          <p:cNvPicPr>
            <a:picLocks noChangeAspect="1"/>
          </p:cNvPicPr>
          <p:nvPr/>
        </p:nvPicPr>
        <p:blipFill>
          <a:blip r:embed="rId3">
            <a:extLst/>
          </a:blip>
          <a:stretch>
            <a:fillRect/>
          </a:stretch>
        </p:blipFill>
        <p:spPr>
          <a:xfrm>
            <a:off x="-2" y="1790700"/>
            <a:ext cx="10461524" cy="5067300"/>
          </a:xfrm>
          <a:prstGeom prst="rect">
            <a:avLst/>
          </a:prstGeom>
          <a:ln w="12700">
            <a:miter lim="400000"/>
          </a:ln>
        </p:spPr>
      </p:pic>
      <p:pic>
        <p:nvPicPr>
          <p:cNvPr id="193" name="Picture 10" descr="Picture 10"/>
          <p:cNvPicPr>
            <a:picLocks noChangeAspect="1"/>
          </p:cNvPicPr>
          <p:nvPr/>
        </p:nvPicPr>
        <p:blipFill>
          <a:blip r:embed="rId4">
            <a:extLst/>
          </a:blip>
          <a:stretch>
            <a:fillRect/>
          </a:stretch>
        </p:blipFill>
        <p:spPr>
          <a:xfrm rot="7632501">
            <a:off x="10152943" y="1901300"/>
            <a:ext cx="1958127" cy="117507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itle 1"/>
          <p:cNvSpPr txBox="1"/>
          <p:nvPr/>
        </p:nvSpPr>
        <p:spPr>
          <a:xfrm>
            <a:off x="62764" y="224741"/>
            <a:ext cx="12083517" cy="16764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sz="5200">
                <a:solidFill>
                  <a:srgbClr val="F16737"/>
                </a:solidFill>
                <a:latin typeface="ヒラギノ角ゴシック W6"/>
                <a:ea typeface="ヒラギノ角ゴシック W6"/>
                <a:cs typeface="ヒラギノ角ゴシック W6"/>
                <a:sym typeface="ヒラギノ角ゴシック W6"/>
              </a:defRPr>
            </a:lvl1pPr>
          </a:lstStyle>
          <a:p>
            <a:pPr/>
            <a:r>
              <a:t>ぜひ、na.org/survey でサーベイにご回答ください。</a:t>
            </a:r>
          </a:p>
        </p:txBody>
      </p:sp>
      <p:sp>
        <p:nvSpPr>
          <p:cNvPr id="198" name="Subtitle 2"/>
          <p:cNvSpPr txBox="1"/>
          <p:nvPr/>
        </p:nvSpPr>
        <p:spPr>
          <a:xfrm>
            <a:off x="1336942" y="2277695"/>
            <a:ext cx="9518116" cy="15836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0763" indent="-290763" defTabSz="457200">
              <a:buSzPct val="100000"/>
              <a:buChar char="•"/>
              <a:defRPr sz="2900">
                <a:solidFill>
                  <a:srgbClr val="797979"/>
                </a:solidFill>
                <a:latin typeface="ヒラギノ角ゴシック W6"/>
                <a:ea typeface="ヒラギノ角ゴシック W6"/>
                <a:cs typeface="ヒラギノ角ゴシック W6"/>
                <a:sym typeface="ヒラギノ角ゴシック W6"/>
              </a:defRPr>
            </a:pPr>
            <a:r>
              <a:t>各カテゴリーから最大2項目まで選んでください。</a:t>
            </a:r>
          </a:p>
          <a:p>
            <a:pPr marL="290763" indent="-290763" defTabSz="457200">
              <a:buSzPct val="100000"/>
              <a:buChar char="•"/>
              <a:defRPr sz="2900">
                <a:solidFill>
                  <a:srgbClr val="797979"/>
                </a:solidFill>
                <a:latin typeface="ヒラギノ角ゴシック W6"/>
                <a:ea typeface="ヒラギノ角ゴシック W6"/>
                <a:cs typeface="ヒラギノ角ゴシック W6"/>
                <a:sym typeface="ヒラギノ角ゴシック W6"/>
              </a:defRPr>
            </a:pPr>
            <a:r>
              <a:t>オンラインでは項目の順序がランダムに表示されます。</a:t>
            </a:r>
          </a:p>
          <a:p>
            <a:pPr marL="290763" indent="-290763" defTabSz="457200">
              <a:buSzPct val="100000"/>
              <a:buChar char="•"/>
              <a:defRPr sz="2900">
                <a:solidFill>
                  <a:srgbClr val="797979"/>
                </a:solidFill>
                <a:latin typeface="ヒラギノ角ゴシック W6"/>
                <a:ea typeface="ヒラギノ角ゴシック W6"/>
                <a:cs typeface="ヒラギノ角ゴシック W6"/>
                <a:sym typeface="ヒラギノ角ゴシック W6"/>
              </a:defRPr>
            </a:pPr>
            <a:r>
              <a:t>そのため、リストには番号が振られています</a:t>
            </a:r>
          </a:p>
        </p:txBody>
      </p:sp>
      <p:sp>
        <p:nvSpPr>
          <p:cNvPr id="199" name="Title 1"/>
          <p:cNvSpPr txBox="1"/>
          <p:nvPr/>
        </p:nvSpPr>
        <p:spPr>
          <a:xfrm>
            <a:off x="490219" y="4415545"/>
            <a:ext cx="11541762" cy="17487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4100">
                <a:solidFill>
                  <a:srgbClr val="6C2A2F"/>
                </a:solidFill>
                <a:latin typeface="ヒラギノ角ゴシック W6"/>
                <a:ea typeface="ヒラギノ角ゴシック W6"/>
                <a:cs typeface="ヒラギノ角ゴシック W6"/>
                <a:sym typeface="ヒラギノ角ゴシック W6"/>
              </a:defRPr>
            </a:pPr>
            <a:r>
              <a:t>NA全体にとって何が有益かも考えてください。</a:t>
            </a:r>
          </a:p>
          <a:p>
            <a:pPr defTabSz="457200">
              <a:defRPr sz="2700">
                <a:solidFill>
                  <a:srgbClr val="6C2A2F"/>
                </a:solidFill>
                <a:latin typeface="ヒラギノ角ゴシック W6"/>
                <a:ea typeface="ヒラギノ角ゴシック W6"/>
                <a:cs typeface="ヒラギノ角ゴシック W6"/>
                <a:sym typeface="ヒラギノ角ゴシック W6"/>
              </a:defRPr>
            </a:pPr>
            <a:r>
              <a:t>場合によっては、十分にサービスを受けられていない、あるいは声が届いていない仲間たちのことを考える必要があります。</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EAE0D6"/>
      </a:lt1>
      <a:dk2>
        <a:srgbClr val="A7A7A7"/>
      </a:dk2>
      <a:lt2>
        <a:srgbClr val="535353"/>
      </a:lt2>
      <a:accent1>
        <a:srgbClr val="5CBEC6"/>
      </a:accent1>
      <a:accent2>
        <a:srgbClr val="177978"/>
      </a:accent2>
      <a:accent3>
        <a:srgbClr val="4986B9"/>
      </a:accent3>
      <a:accent4>
        <a:srgbClr val="194A68"/>
      </a:accent4>
      <a:accent5>
        <a:srgbClr val="9B226B"/>
      </a:accent5>
      <a:accent6>
        <a:srgbClr val="69255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CBEC6"/>
      </a:accent1>
      <a:accent2>
        <a:srgbClr val="177978"/>
      </a:accent2>
      <a:accent3>
        <a:srgbClr val="4986B9"/>
      </a:accent3>
      <a:accent4>
        <a:srgbClr val="194A68"/>
      </a:accent4>
      <a:accent5>
        <a:srgbClr val="9B226B"/>
      </a:accent5>
      <a:accent6>
        <a:srgbClr val="69255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