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E8EA"/>
          </a:solidFill>
        </a:fill>
      </a:tcStyle>
    </a:wholeTbl>
    <a:band2H>
      <a:tcTxStyle b="def" i="def"/>
      <a:tcStyle>
        <a:tcBdr/>
        <a:fill>
          <a:solidFill>
            <a:srgbClr val="E9F4F5"/>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ED8E6"/>
          </a:solidFill>
        </a:fill>
      </a:tcStyle>
    </a:wholeTbl>
    <a:band2H>
      <a:tcTxStyle b="def" i="def"/>
      <a:tcStyle>
        <a:tcBdr/>
        <a:fill>
          <a:solidFill>
            <a:srgbClr val="E8EDF3"/>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3CBD0"/>
          </a:solidFill>
        </a:fill>
      </a:tcStyle>
    </a:wholeTbl>
    <a:band2H>
      <a:tcTxStyle b="def" i="def"/>
      <a:tcStyle>
        <a:tcBdr/>
        <a:fill>
          <a:solidFill>
            <a:srgbClr val="EAE7E9"/>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entury Gothic"/>
          <a:ea typeface="Century Gothic"/>
          <a:cs typeface="Century Gothic"/>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entury Gothic"/>
          <a:ea typeface="Century Gothic"/>
          <a:cs typeface="Century Gothic"/>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entury Gothic"/>
          <a:ea typeface="Century Gothic"/>
          <a:cs typeface="Century Gothic"/>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entury Gothic"/>
          <a:ea typeface="Century Gothic"/>
          <a:cs typeface="Century Gothic"/>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entury Gothic"/>
          <a:ea typeface="Century Gothic"/>
          <a:cs typeface="Century Gothic"/>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entury Gothic"/>
          <a:ea typeface="Century Gothic"/>
          <a:cs typeface="Century Gothic"/>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entury Gothic"/>
          <a:ea typeface="Century Gothic"/>
          <a:cs typeface="Century Gothic"/>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entury Gothic"/>
          <a:ea typeface="Century Gothic"/>
          <a:cs typeface="Century Gothic"/>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entury Gothic"/>
          <a:ea typeface="Century Gothic"/>
          <a:cs typeface="Century Gothic"/>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entury Gothic"/>
          <a:ea typeface="Century Gothic"/>
          <a:cs typeface="Century Gothic"/>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6" name="Shape 146"/>
          <p:cNvSpPr/>
          <p:nvPr>
            <p:ph type="sldImg"/>
          </p:nvPr>
        </p:nvSpPr>
        <p:spPr>
          <a:xfrm>
            <a:off x="1143000" y="685800"/>
            <a:ext cx="4572000" cy="3429000"/>
          </a:xfrm>
          <a:prstGeom prst="rect">
            <a:avLst/>
          </a:prstGeom>
        </p:spPr>
        <p:txBody>
          <a:bodyPr/>
          <a:lstStyle/>
          <a:p>
            <a:pPr/>
          </a:p>
        </p:txBody>
      </p:sp>
      <p:sp>
        <p:nvSpPr>
          <p:cNvPr id="147" name="Shape 14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400">
        <a:latin typeface="+mj-lt"/>
        <a:ea typeface="+mj-ea"/>
        <a:cs typeface="+mj-cs"/>
        <a:sym typeface="Calibri"/>
      </a:defRPr>
    </a:lvl1pPr>
    <a:lvl2pPr indent="228600" latinLnBrk="0">
      <a:defRPr sz="1400">
        <a:latin typeface="+mj-lt"/>
        <a:ea typeface="+mj-ea"/>
        <a:cs typeface="+mj-cs"/>
        <a:sym typeface="Calibri"/>
      </a:defRPr>
    </a:lvl2pPr>
    <a:lvl3pPr indent="457200" latinLnBrk="0">
      <a:defRPr sz="1400">
        <a:latin typeface="+mj-lt"/>
        <a:ea typeface="+mj-ea"/>
        <a:cs typeface="+mj-cs"/>
        <a:sym typeface="Calibri"/>
      </a:defRPr>
    </a:lvl3pPr>
    <a:lvl4pPr indent="685800" latinLnBrk="0">
      <a:defRPr sz="1400">
        <a:latin typeface="+mj-lt"/>
        <a:ea typeface="+mj-ea"/>
        <a:cs typeface="+mj-cs"/>
        <a:sym typeface="Calibri"/>
      </a:defRPr>
    </a:lvl4pPr>
    <a:lvl5pPr indent="914400" latinLnBrk="0">
      <a:defRPr sz="1400">
        <a:latin typeface="+mj-lt"/>
        <a:ea typeface="+mj-ea"/>
        <a:cs typeface="+mj-cs"/>
        <a:sym typeface="Calibri"/>
      </a:defRPr>
    </a:lvl5pPr>
    <a:lvl6pPr indent="1143000" latinLnBrk="0">
      <a:defRPr sz="1400">
        <a:latin typeface="+mj-lt"/>
        <a:ea typeface="+mj-ea"/>
        <a:cs typeface="+mj-cs"/>
        <a:sym typeface="Calibri"/>
      </a:defRPr>
    </a:lvl6pPr>
    <a:lvl7pPr indent="1371600" latinLnBrk="0">
      <a:defRPr sz="1400">
        <a:latin typeface="+mj-lt"/>
        <a:ea typeface="+mj-ea"/>
        <a:cs typeface="+mj-cs"/>
        <a:sym typeface="Calibri"/>
      </a:defRPr>
    </a:lvl7pPr>
    <a:lvl8pPr indent="1600200" latinLnBrk="0">
      <a:defRPr sz="1400">
        <a:latin typeface="+mj-lt"/>
        <a:ea typeface="+mj-ea"/>
        <a:cs typeface="+mj-cs"/>
        <a:sym typeface="Calibri"/>
      </a:defRPr>
    </a:lvl8pPr>
    <a:lvl9pPr indent="1828800" latinLnBrk="0">
      <a:defRPr sz="1400">
        <a:latin typeface="+mj-lt"/>
        <a:ea typeface="+mj-ea"/>
        <a:cs typeface="+mj-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 Id="rId3" Type="http://schemas.openxmlformats.org/officeDocument/2006/relationships/hyperlink" Target="https://na.org/conference/" TargetMode="External"/><Relationship Id="rId4" Type="http://schemas.openxmlformats.org/officeDocument/2006/relationships/hyperlink" Target="mailto:worldboard@na.org"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Shape 152"/>
          <p:cNvSpPr/>
          <p:nvPr>
            <p:ph type="sldImg"/>
          </p:nvPr>
        </p:nvSpPr>
        <p:spPr>
          <a:prstGeom prst="rect">
            <a:avLst/>
          </a:prstGeom>
        </p:spPr>
        <p:txBody>
          <a:bodyPr/>
          <a:lstStyle/>
          <a:p>
            <a:pPr/>
          </a:p>
        </p:txBody>
      </p:sp>
      <p:sp>
        <p:nvSpPr>
          <p:cNvPr id="153" name="Shape 153"/>
          <p:cNvSpPr/>
          <p:nvPr>
            <p:ph type="body" sz="quarter" idx="1"/>
          </p:nvPr>
        </p:nvSpPr>
        <p:spPr>
          <a:prstGeom prst="rect">
            <a:avLst/>
          </a:prstGeom>
        </p:spPr>
        <p:txBody>
          <a:bodyPr/>
          <a:lstStyle/>
          <a:p>
            <a:pPr>
              <a:spcBef>
                <a:spcPts val="600"/>
              </a:spcBef>
              <a:defRPr sz="1800">
                <a:latin typeface="Osaka"/>
                <a:ea typeface="Osaka"/>
                <a:cs typeface="Osaka"/>
                <a:sym typeface="Osaka"/>
              </a:defRPr>
            </a:pPr>
            <a:r>
              <a:t>This is the first of six PowerPoints covering material in the 2026 </a:t>
            </a:r>
            <a:r>
              <a:t>Conference Agenda Report</a:t>
            </a:r>
            <a:r>
              <a:t> (or </a:t>
            </a:r>
            <a:r>
              <a:t>CAR</a:t>
            </a:r>
            <a:r>
              <a:t> for short).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Shape 158"/>
          <p:cNvSpPr/>
          <p:nvPr>
            <p:ph type="sldImg"/>
          </p:nvPr>
        </p:nvSpPr>
        <p:spPr>
          <a:prstGeom prst="rect">
            <a:avLst/>
          </a:prstGeom>
        </p:spPr>
        <p:txBody>
          <a:bodyPr/>
          <a:lstStyle/>
          <a:p>
            <a:pPr/>
          </a:p>
        </p:txBody>
      </p:sp>
      <p:sp>
        <p:nvSpPr>
          <p:cNvPr id="159" name="Shape 159"/>
          <p:cNvSpPr/>
          <p:nvPr>
            <p:ph type="body" sz="quarter" idx="1"/>
          </p:nvPr>
        </p:nvSpPr>
        <p:spPr>
          <a:prstGeom prst="rect">
            <a:avLst/>
          </a:prstGeom>
        </p:spPr>
        <p:txBody>
          <a:bodyPr/>
          <a:lstStyle/>
          <a:p>
            <a:pPr algn="just"/>
            <a:r>
              <a:t>This PowerPoint covers the introductory essay for the Conference Agenda Report—Our Common Welfare.</a:t>
            </a:r>
          </a:p>
          <a:p>
            <a:pPr algn="just"/>
          </a:p>
          <a:p>
            <a:pPr algn="just"/>
            <a:r>
              <a:t>Also contained in the CAR and covered in the other five PowerPoints are the three World Board motions—one to approve the IP #21 revision “Staying Clean in Isolation,” one to adopt the collaboratively created NAWS Strategic Plan, and one to change the guidelines for the World Convention. There are also two regional motions, one regarding booklength pieces of literature on inmate tablets and one about using AI interpretation during WSC meetings. There is a survey that helps the conference set priorities for recovery literature, service material, and Issue Discussion Topics. There are also opportunities for members to provide input on discussion questions on two topics: Gender-neutral and Inclusive Language and DRT/MAT: Helping Members Take Root. As well as some information about Pricing Our Literature.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Shape 164"/>
          <p:cNvSpPr/>
          <p:nvPr>
            <p:ph type="sldImg"/>
          </p:nvPr>
        </p:nvSpPr>
        <p:spPr>
          <a:prstGeom prst="rect">
            <a:avLst/>
          </a:prstGeom>
        </p:spPr>
        <p:txBody>
          <a:bodyPr/>
          <a:lstStyle/>
          <a:p>
            <a:pPr/>
          </a:p>
        </p:txBody>
      </p:sp>
      <p:sp>
        <p:nvSpPr>
          <p:cNvPr id="165" name="Shape 165"/>
          <p:cNvSpPr/>
          <p:nvPr>
            <p:ph type="body" sz="quarter" idx="1"/>
          </p:nvPr>
        </p:nvSpPr>
        <p:spPr>
          <a:prstGeom prst="rect">
            <a:avLst/>
          </a:prstGeom>
        </p:spPr>
        <p:txBody>
          <a:bodyPr/>
          <a:lstStyle>
            <a:lvl1pPr algn="just"/>
          </a:lstStyle>
          <a:p>
            <a:pPr/>
            <a:r>
              <a:t>Please keep in mind, these PowerPoints only cover the main points of the CAR. We encourage all members to read the CAR itself. Please visit na.org/conference for the complete 2026 CAR, the other PowerPoints, and other conference materials. The CAR Survey and discussion question input forms are posted at na.org/surveys.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Shape 170"/>
          <p:cNvSpPr/>
          <p:nvPr>
            <p:ph type="sldImg"/>
          </p:nvPr>
        </p:nvSpPr>
        <p:spPr>
          <a:prstGeom prst="rect">
            <a:avLst/>
          </a:prstGeom>
        </p:spPr>
        <p:txBody>
          <a:bodyPr/>
          <a:lstStyle/>
          <a:p>
            <a:pPr/>
          </a:p>
        </p:txBody>
      </p:sp>
      <p:sp>
        <p:nvSpPr>
          <p:cNvPr id="171" name="Shape 171"/>
          <p:cNvSpPr/>
          <p:nvPr>
            <p:ph type="body" sz="quarter" idx="1"/>
          </p:nvPr>
        </p:nvSpPr>
        <p:spPr>
          <a:prstGeom prst="rect">
            <a:avLst/>
          </a:prstGeom>
        </p:spPr>
        <p:txBody>
          <a:bodyPr/>
          <a:lstStyle/>
          <a:p>
            <a:pPr algn="just"/>
            <a:r>
              <a:t>The opening pages of the 2026 CAR describe the theme for the 2026 World Service Conference (or WSC for short) and the upcoming conference cycle, which is Our Common Welfare. You may also notice from the cover that this is the 50th Anniversary of the WSC—we’ve come a long way! </a:t>
            </a:r>
          </a:p>
          <a:p>
            <a:pPr algn="just"/>
          </a:p>
          <a:p>
            <a:pPr algn="just"/>
            <a:r>
              <a:t>Tradition One in It Works: How and Why tells us</a:t>
            </a:r>
          </a:p>
          <a:p>
            <a:pPr algn="just"/>
          </a:p>
          <a:p>
            <a:pPr algn="just"/>
            <a:r>
              <a:t>“The strength of our mutual commitment to NA creates the unity that binds us together in spite of all that might divide us. The common welfare of NA depends on the continued growth and well-being of the fellowship in every corner of the world.”</a:t>
            </a:r>
          </a:p>
          <a:p>
            <a:pPr algn="jus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Shape 176"/>
          <p:cNvSpPr/>
          <p:nvPr>
            <p:ph type="sldImg"/>
          </p:nvPr>
        </p:nvSpPr>
        <p:spPr>
          <a:prstGeom prst="rect">
            <a:avLst/>
          </a:prstGeom>
        </p:spPr>
        <p:txBody>
          <a:bodyPr/>
          <a:lstStyle/>
          <a:p>
            <a:pPr/>
          </a:p>
        </p:txBody>
      </p:sp>
      <p:sp>
        <p:nvSpPr>
          <p:cNvPr id="177" name="Shape 177"/>
          <p:cNvSpPr/>
          <p:nvPr>
            <p:ph type="body" sz="quarter" idx="1"/>
          </p:nvPr>
        </p:nvSpPr>
        <p:spPr>
          <a:prstGeom prst="rect">
            <a:avLst/>
          </a:prstGeom>
        </p:spPr>
        <p:txBody>
          <a:bodyPr/>
          <a:lstStyle/>
          <a:p>
            <a:pPr/>
            <a:r>
              <a:t>And “One way to look at placing our common welfare first is to say that each of us is equally responsible for NA’s well-being. . . . As each individual member relies on the support of the fellowship for survival, so NA’s survival depends on its members.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Shape 182"/>
          <p:cNvSpPr/>
          <p:nvPr>
            <p:ph type="sldImg"/>
          </p:nvPr>
        </p:nvSpPr>
        <p:spPr>
          <a:prstGeom prst="rect">
            <a:avLst/>
          </a:prstGeom>
        </p:spPr>
        <p:txBody>
          <a:bodyPr/>
          <a:lstStyle/>
          <a:p>
            <a:pPr/>
          </a:p>
        </p:txBody>
      </p:sp>
      <p:sp>
        <p:nvSpPr>
          <p:cNvPr id="183" name="Shape 183"/>
          <p:cNvSpPr/>
          <p:nvPr>
            <p:ph type="body" sz="quarter" idx="1"/>
          </p:nvPr>
        </p:nvSpPr>
        <p:spPr>
          <a:prstGeom prst="rect">
            <a:avLst/>
          </a:prstGeom>
        </p:spPr>
        <p:txBody>
          <a:bodyPr/>
          <a:lstStyle/>
          <a:p>
            <a:pPr/>
            <a:r>
              <a:t>The world is changing. NA principles, our message, our one promise—these things don’t change. Our Traditions ensure that we have a stable spiritual foundation regardless of what is happening outside of the doors of our meetings. Our guiding principles don’t change, but the ways we practice them do. To keep going we must keep growing. Yet in many places NA growth is flat or declining. When we confront the uncomfortable reality that what we are doing is not working, we become willing to change. . This CAR asks us all to do some letting go, to be willing to talk about subjects that can be divisive, to be honest about our views, but also to be open-minded about how we can best help the newcomer walking in the door today, who may have different needs or concerns than we did when we were new. This Conference Agenda Report is different from what many of us are used to: it asks us to talk through a number of questions not to get to a predetermined “yes or no” answer, but to tap into our experience, our wisdom, and our ability to be searching and fearless to find answers we may not yet have.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Shape 189"/>
          <p:cNvSpPr/>
          <p:nvPr>
            <p:ph type="sldImg"/>
          </p:nvPr>
        </p:nvSpPr>
        <p:spPr>
          <a:prstGeom prst="rect">
            <a:avLst/>
          </a:prstGeom>
        </p:spPr>
        <p:txBody>
          <a:bodyPr/>
          <a:lstStyle/>
          <a:p>
            <a:pPr/>
          </a:p>
        </p:txBody>
      </p:sp>
      <p:sp>
        <p:nvSpPr>
          <p:cNvPr id="190" name="Shape 190"/>
          <p:cNvSpPr/>
          <p:nvPr>
            <p:ph type="body" sz="quarter" idx="1"/>
          </p:nvPr>
        </p:nvSpPr>
        <p:spPr>
          <a:prstGeom prst="rect">
            <a:avLst/>
          </a:prstGeom>
        </p:spPr>
        <p:txBody>
          <a:bodyPr/>
          <a:lstStyle/>
          <a:p>
            <a:pPr/>
            <a:r>
              <a:t>Answers to the CAR Survey and other input you forward to your delegate will help delegates launch the 2026–2029 NAWS Strategic Plan and begin framing the plan for the following cycle. There will be sessions at WSC 2026 to identify the factors we most need to address in the 2029–2032 plan, just as we did in 2023 to begin the process that resulted in the plan in this CAR. </a:t>
            </a:r>
          </a:p>
          <a:p>
            <a:pPr/>
          </a:p>
          <a:p>
            <a:pPr/>
            <a:r>
              <a:t>The CAR Survey will be posted a na.org/survey until 1 April. It helps guide the conference to make decisions about recovery literature, service material, and Issue Discussion Topics. Also on the survey page are input forms for the discussion questions in this CAR. As you discuss these questions, please remember this is a discussion not a decision.</a:t>
            </a:r>
          </a:p>
          <a:p>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Shape 195"/>
          <p:cNvSpPr/>
          <p:nvPr>
            <p:ph type="sldImg"/>
          </p:nvPr>
        </p:nvSpPr>
        <p:spPr>
          <a:prstGeom prst="rect">
            <a:avLst/>
          </a:prstGeom>
        </p:spPr>
        <p:txBody>
          <a:bodyPr/>
          <a:lstStyle/>
          <a:p>
            <a:pPr/>
          </a:p>
        </p:txBody>
      </p:sp>
      <p:sp>
        <p:nvSpPr>
          <p:cNvPr id="196" name="Shape 196"/>
          <p:cNvSpPr/>
          <p:nvPr>
            <p:ph type="body" sz="quarter" idx="1"/>
          </p:nvPr>
        </p:nvSpPr>
        <p:spPr>
          <a:prstGeom prst="rect">
            <a:avLst/>
          </a:prstGeom>
        </p:spPr>
        <p:txBody>
          <a:bodyPr/>
          <a:lstStyle/>
          <a:p>
            <a:pPr/>
            <a:r>
              <a:t>The CAR is the first of three WSC publications and is followed by the Conference Approval Track material on February 3rd, and the Conference Report that is released not long before the WSC.. </a:t>
            </a:r>
          </a:p>
          <a:p>
            <a:pPr/>
          </a:p>
          <a:p>
            <a:pPr/>
            <a:r>
              <a:t>The CAR is one of three publications preliminary to the conference. Paper mailings of reports have been discontinued, but all of the conference publications and related material are posted at: na.org/conference. We encourage anyone who would like a paper version to print locally. The CAT is scheduled to be posted February 3rd, and will include the proposed three-year budget, and any decisions that need to be made about WSC processes. The board will offer a couple of motions at the conference on behalf of the WSC Cofacilitators. </a:t>
            </a:r>
          </a:p>
          <a:p>
            <a:pPr/>
          </a:p>
          <a:p>
            <a:pPr/>
            <a:r>
              <a:t>The CAT will also contain projects plans for recovery literature, service material, and Issue Discussion Topics with focuses to be decided at the conference, guided by the CAR Survey and our discussions together. Other project plans may include a Public Relations project, the plan for the three-year conference cycle, a plan on gender-neutral and inclusive language, and more. This is very still in development (as of early November), but we anticipate that plans impacting the Guide to Local Services and the Group Booklet may be included as well.</a:t>
            </a:r>
          </a:p>
          <a:p>
            <a:pPr/>
          </a:p>
          <a:p>
            <a:pPr/>
            <a:r>
              <a:t>Finally, the Conference Report will be produced a few weeks before the conference itself, and will include a schedule of the week, a review of the input from the IDT and Step material surveys, and other information mostly pertaining to the logistics of the conference itself.</a:t>
            </a:r>
          </a:p>
          <a:p>
            <a:pPr/>
          </a:p>
          <a:p>
            <a:pPr/>
            <a:r>
              <a:t>The first essay in the CAR is about delegate preparations for the WSC. We are not going to review it here, but we encourage conference participants and any interested member to consult the CAR for more information. </a:t>
            </a:r>
          </a:p>
          <a:p>
            <a:pPr/>
          </a:p>
          <a:p>
            <a:pPr/>
            <a:r>
              <a:t>After that, is an essay on Pricing Our Literature.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Shape 203"/>
          <p:cNvSpPr/>
          <p:nvPr>
            <p:ph type="sldImg"/>
          </p:nvPr>
        </p:nvSpPr>
        <p:spPr>
          <a:prstGeom prst="rect">
            <a:avLst/>
          </a:prstGeom>
        </p:spPr>
        <p:txBody>
          <a:bodyPr/>
          <a:lstStyle/>
          <a:p>
            <a:pPr/>
          </a:p>
        </p:txBody>
      </p:sp>
      <p:sp>
        <p:nvSpPr>
          <p:cNvPr id="204" name="Shape 204"/>
          <p:cNvSpPr/>
          <p:nvPr>
            <p:ph type="body" sz="quarter" idx="1"/>
          </p:nvPr>
        </p:nvSpPr>
        <p:spPr>
          <a:prstGeom prst="rect">
            <a:avLst/>
          </a:prstGeom>
        </p:spPr>
        <p:txBody>
          <a:bodyPr/>
          <a:lstStyle/>
          <a:p>
            <a:pPr>
              <a:spcBef>
                <a:spcPts val="600"/>
              </a:spcBef>
            </a:pPr>
            <a:r>
              <a:t>We hope this PowerPoint has helped in your discussion of this material. Please note that there are five other PowerPoints that focus on the rest of the </a:t>
            </a:r>
            <a:r>
              <a:rPr i="1"/>
              <a:t>CAR</a:t>
            </a:r>
            <a:r>
              <a:t>. These resources, the </a:t>
            </a:r>
            <a:r>
              <a:rPr i="1"/>
              <a:t>CAR </a:t>
            </a:r>
            <a:r>
              <a:t>itself, and the online </a:t>
            </a:r>
            <a:r>
              <a:rPr i="1"/>
              <a:t>CAR</a:t>
            </a:r>
            <a:r>
              <a:t> survey and discussion question input forms are available online at </a:t>
            </a:r>
            <a:r>
              <a:rPr u="sng">
                <a:solidFill>
                  <a:srgbClr val="27AAE1"/>
                </a:solidFill>
                <a:uFill>
                  <a:solidFill>
                    <a:srgbClr val="27AAE1"/>
                  </a:solidFill>
                </a:uFill>
                <a:hlinkClick r:id="rId3" invalidUrl="" action="" tgtFrame="" tooltip="" history="1" highlightClick="0" endSnd="0"/>
              </a:rPr>
              <a:t>na.org/conference</a:t>
            </a:r>
            <a:r>
              <a:t>.   </a:t>
            </a:r>
          </a:p>
          <a:p>
            <a:pPr>
              <a:spcBef>
                <a:spcPts val="600"/>
              </a:spcBef>
            </a:pPr>
          </a:p>
          <a:p>
            <a:pPr>
              <a:spcBef>
                <a:spcPts val="600"/>
              </a:spcBef>
            </a:pPr>
            <a:r>
              <a:t>We welcome your questions and your feedback on the </a:t>
            </a:r>
            <a:r>
              <a:rPr i="1"/>
              <a:t>CAR</a:t>
            </a:r>
            <a:r>
              <a:t>, and all other issues, at </a:t>
            </a:r>
            <a:r>
              <a:rPr u="sng">
                <a:solidFill>
                  <a:srgbClr val="27AAE1"/>
                </a:solidFill>
                <a:uFill>
                  <a:solidFill>
                    <a:srgbClr val="27AAE1"/>
                  </a:solidFill>
                </a:uFill>
                <a:hlinkClick r:id="rId4" invalidUrl="" action="" tgtFrame="" tooltip="" history="1" highlightClick="0" endSnd="0"/>
              </a:rPr>
              <a:t>worldboard@na.org</a:t>
            </a:r>
            <a:r>
              <a:t>.</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7_Title Slide">
    <p:spTree>
      <p:nvGrpSpPr>
        <p:cNvPr id="1" name=""/>
        <p:cNvGrpSpPr/>
        <p:nvPr/>
      </p:nvGrpSpPr>
      <p:grpSpPr>
        <a:xfrm>
          <a:off x="0" y="0"/>
          <a:ext cx="0" cy="0"/>
          <a:chOff x="0" y="0"/>
          <a:chExt cx="0" cy="0"/>
        </a:xfrm>
      </p:grpSpPr>
      <p:sp>
        <p:nvSpPr>
          <p:cNvPr id="12"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0_Title Slide">
    <p:bg>
      <p:bgPr>
        <a:solidFill>
          <a:srgbClr val="FCCF0C"/>
        </a:solidFill>
      </p:bgPr>
    </p:bg>
    <p:spTree>
      <p:nvGrpSpPr>
        <p:cNvPr id="1" name=""/>
        <p:cNvGrpSpPr/>
        <p:nvPr/>
      </p:nvGrpSpPr>
      <p:grpSpPr>
        <a:xfrm>
          <a:off x="0" y="0"/>
          <a:ext cx="0" cy="0"/>
          <a:chOff x="0" y="0"/>
          <a:chExt cx="0" cy="0"/>
        </a:xfrm>
      </p:grpSpPr>
      <p:pic>
        <p:nvPicPr>
          <p:cNvPr id="83" name="Picture 1" descr="Picture 1"/>
          <p:cNvPicPr>
            <a:picLocks noChangeAspect="1"/>
          </p:cNvPicPr>
          <p:nvPr/>
        </p:nvPicPr>
        <p:blipFill>
          <a:blip r:embed="rId2">
            <a:extLst/>
          </a:blip>
          <a:stretch>
            <a:fillRect/>
          </a:stretch>
        </p:blipFill>
        <p:spPr>
          <a:xfrm>
            <a:off x="9858" y="0"/>
            <a:ext cx="12182142" cy="6858000"/>
          </a:xfrm>
          <a:prstGeom prst="rect">
            <a:avLst/>
          </a:prstGeom>
          <a:ln w="12700">
            <a:miter lim="400000"/>
          </a:ln>
        </p:spPr>
      </p:pic>
      <p:sp>
        <p:nvSpPr>
          <p:cNvPr id="84"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ustom Layout">
    <p:bg>
      <p:bgPr>
        <a:solidFill>
          <a:srgbClr val="F16737"/>
        </a:solidFill>
      </p:bgPr>
    </p:bg>
    <p:spTree>
      <p:nvGrpSpPr>
        <p:cNvPr id="1" name=""/>
        <p:cNvGrpSpPr/>
        <p:nvPr/>
      </p:nvGrpSpPr>
      <p:grpSpPr>
        <a:xfrm>
          <a:off x="0" y="0"/>
          <a:ext cx="0" cy="0"/>
          <a:chOff x="0" y="0"/>
          <a:chExt cx="0" cy="0"/>
        </a:xfrm>
      </p:grpSpPr>
      <p:pic>
        <p:nvPicPr>
          <p:cNvPr id="91" name="Picture 2" descr="Picture 2"/>
          <p:cNvPicPr>
            <a:picLocks noChangeAspect="1"/>
          </p:cNvPicPr>
          <p:nvPr/>
        </p:nvPicPr>
        <p:blipFill>
          <a:blip r:embed="rId2">
            <a:extLst/>
          </a:blip>
          <a:stretch>
            <a:fillRect/>
          </a:stretch>
        </p:blipFill>
        <p:spPr>
          <a:xfrm>
            <a:off x="0" y="0"/>
            <a:ext cx="12182142" cy="6858000"/>
          </a:xfrm>
          <a:prstGeom prst="rect">
            <a:avLst/>
          </a:prstGeom>
          <a:ln w="12700">
            <a:miter lim="400000"/>
          </a:ln>
        </p:spPr>
      </p:pic>
      <p:sp>
        <p:nvSpPr>
          <p:cNvPr id="92"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5_Title Slide">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332" b="0"/>
          <a:stretch>
            <a:fillRect/>
          </a:stretch>
        </p:blipFill>
        <p:spPr>
          <a:xfrm>
            <a:off x="122" y="0"/>
            <a:ext cx="12191878" cy="6858000"/>
          </a:xfrm>
          <a:prstGeom prst="rect">
            <a:avLst/>
          </a:prstGeom>
          <a:ln w="12700">
            <a:miter lim="400000"/>
          </a:ln>
        </p:spPr>
      </p:pic>
      <p:sp>
        <p:nvSpPr>
          <p:cNvPr id="100"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_Title Slide">
    <p:spTree>
      <p:nvGrpSpPr>
        <p:cNvPr id="1" name=""/>
        <p:cNvGrpSpPr/>
        <p:nvPr/>
      </p:nvGrpSpPr>
      <p:grpSpPr>
        <a:xfrm>
          <a:off x="0" y="0"/>
          <a:ext cx="0" cy="0"/>
          <a:chOff x="0" y="0"/>
          <a:chExt cx="0" cy="0"/>
        </a:xfrm>
      </p:grpSpPr>
      <p:pic>
        <p:nvPicPr>
          <p:cNvPr id="107" name="Picture 1" descr="Picture 1"/>
          <p:cNvPicPr>
            <a:picLocks noChangeAspect="1"/>
          </p:cNvPicPr>
          <p:nvPr/>
        </p:nvPicPr>
        <p:blipFill>
          <a:blip r:embed="rId2">
            <a:extLst/>
          </a:blip>
          <a:srcRect l="0" t="0" r="384" b="0"/>
          <a:stretch>
            <a:fillRect/>
          </a:stretch>
        </p:blipFill>
        <p:spPr>
          <a:xfrm>
            <a:off x="0" y="0"/>
            <a:ext cx="12192001" cy="6858000"/>
          </a:xfrm>
          <a:prstGeom prst="rect">
            <a:avLst/>
          </a:prstGeom>
          <a:ln w="12700">
            <a:miter lim="400000"/>
          </a:ln>
        </p:spPr>
      </p:pic>
      <p:sp>
        <p:nvSpPr>
          <p:cNvPr id="108"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6_Title Slide">
    <p:spTree>
      <p:nvGrpSpPr>
        <p:cNvPr id="1" name=""/>
        <p:cNvGrpSpPr/>
        <p:nvPr/>
      </p:nvGrpSpPr>
      <p:grpSpPr>
        <a:xfrm>
          <a:off x="0" y="0"/>
          <a:ext cx="0" cy="0"/>
          <a:chOff x="0" y="0"/>
          <a:chExt cx="0" cy="0"/>
        </a:xfrm>
      </p:grpSpPr>
      <p:pic>
        <p:nvPicPr>
          <p:cNvPr id="115" name="Picture 1" descr="Picture 1"/>
          <p:cNvPicPr>
            <a:picLocks noChangeAspect="1"/>
          </p:cNvPicPr>
          <p:nvPr/>
        </p:nvPicPr>
        <p:blipFill>
          <a:blip r:embed="rId2">
            <a:extLst/>
          </a:blip>
          <a:srcRect l="0" t="0" r="356" b="0"/>
          <a:stretch>
            <a:fillRect/>
          </a:stretch>
        </p:blipFill>
        <p:spPr>
          <a:xfrm>
            <a:off x="-1" y="0"/>
            <a:ext cx="12192002" cy="6858000"/>
          </a:xfrm>
          <a:prstGeom prst="rect">
            <a:avLst/>
          </a:prstGeom>
          <a:ln w="12700">
            <a:miter lim="400000"/>
          </a:ln>
        </p:spPr>
      </p:pic>
      <p:sp>
        <p:nvSpPr>
          <p:cNvPr id="116"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4_Title Slide">
    <p:spTree>
      <p:nvGrpSpPr>
        <p:cNvPr id="1" name=""/>
        <p:cNvGrpSpPr/>
        <p:nvPr/>
      </p:nvGrpSpPr>
      <p:grpSpPr>
        <a:xfrm>
          <a:off x="0" y="0"/>
          <a:ext cx="0" cy="0"/>
          <a:chOff x="0" y="0"/>
          <a:chExt cx="0" cy="0"/>
        </a:xfrm>
      </p:grpSpPr>
      <p:pic>
        <p:nvPicPr>
          <p:cNvPr id="123" name="Picture 1" descr="Picture 1"/>
          <p:cNvPicPr>
            <a:picLocks noChangeAspect="1"/>
          </p:cNvPicPr>
          <p:nvPr/>
        </p:nvPicPr>
        <p:blipFill>
          <a:blip r:embed="rId2">
            <a:extLst/>
          </a:blip>
          <a:srcRect l="0" t="0" r="395" b="0"/>
          <a:stretch>
            <a:fillRect/>
          </a:stretch>
        </p:blipFill>
        <p:spPr>
          <a:xfrm>
            <a:off x="0" y="0"/>
            <a:ext cx="12192001" cy="6858000"/>
          </a:xfrm>
          <a:prstGeom prst="rect">
            <a:avLst/>
          </a:prstGeom>
          <a:ln w="12700">
            <a:miter lim="400000"/>
          </a:ln>
        </p:spPr>
      </p:pic>
      <p:sp>
        <p:nvSpPr>
          <p:cNvPr id="124"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wo Content">
    <p:spTree>
      <p:nvGrpSpPr>
        <p:cNvPr id="1" name=""/>
        <p:cNvGrpSpPr/>
        <p:nvPr/>
      </p:nvGrpSpPr>
      <p:grpSpPr>
        <a:xfrm>
          <a:off x="0" y="0"/>
          <a:ext cx="0" cy="0"/>
          <a:chOff x="0" y="0"/>
          <a:chExt cx="0" cy="0"/>
        </a:xfrm>
      </p:grpSpPr>
      <p:pic>
        <p:nvPicPr>
          <p:cNvPr id="131" name="Picture 1" descr="Picture 1"/>
          <p:cNvPicPr>
            <a:picLocks noChangeAspect="1"/>
          </p:cNvPicPr>
          <p:nvPr/>
        </p:nvPicPr>
        <p:blipFill>
          <a:blip r:embed="rId2">
            <a:extLst/>
          </a:blip>
          <a:srcRect l="0" t="0" r="624" b="0"/>
          <a:stretch>
            <a:fillRect/>
          </a:stretch>
        </p:blipFill>
        <p:spPr>
          <a:xfrm>
            <a:off x="-1" y="0"/>
            <a:ext cx="12192002" cy="6858000"/>
          </a:xfrm>
          <a:prstGeom prst="rect">
            <a:avLst/>
          </a:prstGeom>
          <a:ln w="12700">
            <a:miter lim="400000"/>
          </a:ln>
        </p:spPr>
      </p:pic>
      <p:sp>
        <p:nvSpPr>
          <p:cNvPr id="132"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1_Title Slide">
    <p:spTree>
      <p:nvGrpSpPr>
        <p:cNvPr id="1" name=""/>
        <p:cNvGrpSpPr/>
        <p:nvPr/>
      </p:nvGrpSpPr>
      <p:grpSpPr>
        <a:xfrm>
          <a:off x="0" y="0"/>
          <a:ext cx="0" cy="0"/>
          <a:chOff x="0" y="0"/>
          <a:chExt cx="0" cy="0"/>
        </a:xfrm>
      </p:grpSpPr>
      <p:pic>
        <p:nvPicPr>
          <p:cNvPr id="139" name="Picture 5" descr="Picture 5"/>
          <p:cNvPicPr>
            <a:picLocks noChangeAspect="1"/>
          </p:cNvPicPr>
          <p:nvPr/>
        </p:nvPicPr>
        <p:blipFill>
          <a:blip r:embed="rId2">
            <a:extLst/>
          </a:blip>
          <a:stretch>
            <a:fillRect/>
          </a:stretch>
        </p:blipFill>
        <p:spPr>
          <a:xfrm>
            <a:off x="0" y="6349"/>
            <a:ext cx="12192000" cy="6845300"/>
          </a:xfrm>
          <a:prstGeom prst="rect">
            <a:avLst/>
          </a:prstGeom>
          <a:ln w="12700">
            <a:miter lim="400000"/>
          </a:ln>
        </p:spPr>
      </p:pic>
      <p:sp>
        <p:nvSpPr>
          <p:cNvPr id="140"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8_Title Slide">
    <p:bg>
      <p:bgPr>
        <a:solidFill>
          <a:srgbClr val="EAE0D6"/>
        </a:solidFill>
      </p:bgPr>
    </p:bg>
    <p:spTree>
      <p:nvGrpSpPr>
        <p:cNvPr id="1" name=""/>
        <p:cNvGrpSpPr/>
        <p:nvPr/>
      </p:nvGrpSpPr>
      <p:grpSpPr>
        <a:xfrm>
          <a:off x="0" y="0"/>
          <a:ext cx="0" cy="0"/>
          <a:chOff x="0" y="0"/>
          <a:chExt cx="0" cy="0"/>
        </a:xfrm>
      </p:grpSpPr>
      <p:sp>
        <p:nvSpPr>
          <p:cNvPr id="19"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spTree>
      <p:nvGrpSpPr>
        <p:cNvPr id="1" name=""/>
        <p:cNvGrpSpPr/>
        <p:nvPr/>
      </p:nvGrpSpPr>
      <p:grpSpPr>
        <a:xfrm>
          <a:off x="0" y="0"/>
          <a:ext cx="0" cy="0"/>
          <a:chOff x="0" y="0"/>
          <a:chExt cx="0" cy="0"/>
        </a:xfrm>
      </p:grpSpPr>
      <p:pic>
        <p:nvPicPr>
          <p:cNvPr id="26" name="Picture 4" descr="Picture 4"/>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27" name="タイトルテキスト"/>
          <p:cNvSpPr txBox="1"/>
          <p:nvPr>
            <p:ph type="title"/>
          </p:nvPr>
        </p:nvSpPr>
        <p:spPr>
          <a:xfrm>
            <a:off x="472655" y="276203"/>
            <a:ext cx="10515601" cy="999937"/>
          </a:xfrm>
          <a:prstGeom prst="rect">
            <a:avLst/>
          </a:prstGeom>
        </p:spPr>
        <p:txBody>
          <a:bodyPr anchor="t"/>
          <a:lstStyle>
            <a:lvl1pPr>
              <a:defRPr sz="6000">
                <a:solidFill>
                  <a:srgbClr val="572528"/>
                </a:solidFill>
              </a:defRPr>
            </a:lvl1pPr>
          </a:lstStyle>
          <a:p>
            <a:pPr/>
            <a:r>
              <a:t>タイトルテキスト</a:t>
            </a:r>
          </a:p>
        </p:txBody>
      </p:sp>
      <p:sp>
        <p:nvSpPr>
          <p:cNvPr id="28" name="本文レベル1…"/>
          <p:cNvSpPr txBox="1"/>
          <p:nvPr>
            <p:ph type="body" sz="quarter" idx="1"/>
          </p:nvPr>
        </p:nvSpPr>
        <p:spPr>
          <a:xfrm>
            <a:off x="1158232" y="1481595"/>
            <a:ext cx="10515601" cy="1047667"/>
          </a:xfrm>
          <a:prstGeom prst="rect">
            <a:avLst/>
          </a:prstGeom>
        </p:spPr>
        <p:txBody>
          <a:bodyPr/>
          <a:lstStyle>
            <a:lvl1pPr marL="0" indent="0">
              <a:buSzTx/>
              <a:buFontTx/>
              <a:buNone/>
              <a:defRPr>
                <a:solidFill>
                  <a:srgbClr val="572528"/>
                </a:solidFill>
              </a:defRPr>
            </a:lvl1pPr>
            <a:lvl2pPr marL="0" indent="457200">
              <a:buSzTx/>
              <a:buFontTx/>
              <a:buNone/>
              <a:defRPr>
                <a:solidFill>
                  <a:srgbClr val="572528"/>
                </a:solidFill>
              </a:defRPr>
            </a:lvl2pPr>
            <a:lvl3pPr marL="0" indent="914400">
              <a:buSzTx/>
              <a:buFontTx/>
              <a:buNone/>
              <a:defRPr>
                <a:solidFill>
                  <a:srgbClr val="572528"/>
                </a:solidFill>
              </a:defRPr>
            </a:lvl3pPr>
            <a:lvl4pPr marL="0" indent="1371600">
              <a:buSzTx/>
              <a:buFontTx/>
              <a:buNone/>
              <a:defRPr>
                <a:solidFill>
                  <a:srgbClr val="572528"/>
                </a:solidFill>
              </a:defRPr>
            </a:lvl4pPr>
            <a:lvl5pPr marL="0" indent="1828800">
              <a:buSzTx/>
              <a:buFontTx/>
              <a:buNone/>
              <a:defRPr>
                <a:solidFill>
                  <a:srgbClr val="572528"/>
                </a:solidFill>
              </a:defRPr>
            </a:lvl5pPr>
          </a:lstStyle>
          <a:p>
            <a:pPr/>
            <a:r>
              <a:t>本文レベル1</a:t>
            </a:r>
          </a:p>
          <a:p>
            <a:pPr lvl="1"/>
            <a:r>
              <a:t>本文レベル2</a:t>
            </a:r>
          </a:p>
          <a:p>
            <a:pPr lvl="2"/>
            <a:r>
              <a:t>本文レベル3</a:t>
            </a:r>
          </a:p>
          <a:p>
            <a:pPr lvl="3"/>
            <a:r>
              <a:t>本文レベル4</a:t>
            </a:r>
          </a:p>
          <a:p>
            <a:pPr lvl="4"/>
            <a:r>
              <a:t>本文レベル5</a:t>
            </a:r>
          </a:p>
        </p:txBody>
      </p:sp>
      <p:sp>
        <p:nvSpPr>
          <p:cNvPr id="29"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Section Header">
    <p:spTree>
      <p:nvGrpSpPr>
        <p:cNvPr id="1" name=""/>
        <p:cNvGrpSpPr/>
        <p:nvPr/>
      </p:nvGrpSpPr>
      <p:grpSpPr>
        <a:xfrm>
          <a:off x="0" y="0"/>
          <a:ext cx="0" cy="0"/>
          <a:chOff x="0" y="0"/>
          <a:chExt cx="0" cy="0"/>
        </a:xfrm>
      </p:grpSpPr>
      <p:pic>
        <p:nvPicPr>
          <p:cNvPr id="36" name="Picture 1" descr="Picture 1"/>
          <p:cNvPicPr>
            <a:picLocks noChangeAspect="1"/>
          </p:cNvPicPr>
          <p:nvPr/>
        </p:nvPicPr>
        <p:blipFill>
          <a:blip r:embed="rId2">
            <a:extLst/>
          </a:blip>
          <a:stretch>
            <a:fillRect/>
          </a:stretch>
        </p:blipFill>
        <p:spPr>
          <a:xfrm flipH="1" flipV="1">
            <a:off x="0" y="0"/>
            <a:ext cx="12192000" cy="6858000"/>
          </a:xfrm>
          <a:prstGeom prst="rect">
            <a:avLst/>
          </a:prstGeom>
          <a:ln w="12700">
            <a:miter lim="400000"/>
          </a:ln>
        </p:spPr>
      </p:pic>
      <p:sp>
        <p:nvSpPr>
          <p:cNvPr id="37"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Slide">
    <p:bg>
      <p:bgPr>
        <a:solidFill>
          <a:srgbClr val="EAE0D6"/>
        </a:solidFill>
      </p:bgPr>
    </p:bg>
    <p:spTree>
      <p:nvGrpSpPr>
        <p:cNvPr id="1" name=""/>
        <p:cNvGrpSpPr/>
        <p:nvPr/>
      </p:nvGrpSpPr>
      <p:grpSpPr>
        <a:xfrm>
          <a:off x="0" y="0"/>
          <a:ext cx="0" cy="0"/>
          <a:chOff x="0" y="0"/>
          <a:chExt cx="0" cy="0"/>
        </a:xfrm>
      </p:grpSpPr>
      <p:sp>
        <p:nvSpPr>
          <p:cNvPr id="44" name="タイトルテキスト"/>
          <p:cNvSpPr txBox="1"/>
          <p:nvPr>
            <p:ph type="title"/>
          </p:nvPr>
        </p:nvSpPr>
        <p:spPr>
          <a:xfrm>
            <a:off x="347245" y="300941"/>
            <a:ext cx="11821611" cy="1067705"/>
          </a:xfrm>
          <a:prstGeom prst="rect">
            <a:avLst/>
          </a:prstGeom>
        </p:spPr>
        <p:txBody>
          <a:bodyPr anchor="t"/>
          <a:lstStyle>
            <a:lvl1pPr>
              <a:defRPr sz="6000">
                <a:solidFill>
                  <a:srgbClr val="F16737"/>
                </a:solidFill>
              </a:defRPr>
            </a:lvl1pPr>
          </a:lstStyle>
          <a:p>
            <a:pPr/>
            <a:r>
              <a:t>タイトルテキスト</a:t>
            </a:r>
          </a:p>
        </p:txBody>
      </p:sp>
      <p:sp>
        <p:nvSpPr>
          <p:cNvPr id="45" name="本文レベル1…"/>
          <p:cNvSpPr txBox="1"/>
          <p:nvPr>
            <p:ph type="body" sz="quarter" idx="1"/>
          </p:nvPr>
        </p:nvSpPr>
        <p:spPr>
          <a:xfrm>
            <a:off x="347245" y="1576468"/>
            <a:ext cx="9144001" cy="1655762"/>
          </a:xfrm>
          <a:prstGeom prst="rect">
            <a:avLst/>
          </a:prstGeom>
        </p:spPr>
        <p:txBody>
          <a:bodyPr/>
          <a:lstStyle>
            <a:lvl1pPr marL="0" indent="0">
              <a:buSzTx/>
              <a:buFontTx/>
              <a:buNone/>
              <a:defRPr>
                <a:solidFill>
                  <a:srgbClr val="A199A3"/>
                </a:solidFill>
              </a:defRPr>
            </a:lvl1pPr>
            <a:lvl2pPr marL="0" indent="457200">
              <a:buSzTx/>
              <a:buFontTx/>
              <a:buNone/>
              <a:defRPr>
                <a:solidFill>
                  <a:srgbClr val="A199A3"/>
                </a:solidFill>
              </a:defRPr>
            </a:lvl2pPr>
            <a:lvl3pPr marL="0" indent="914400">
              <a:buSzTx/>
              <a:buFontTx/>
              <a:buNone/>
              <a:defRPr>
                <a:solidFill>
                  <a:srgbClr val="A199A3"/>
                </a:solidFill>
              </a:defRPr>
            </a:lvl3pPr>
            <a:lvl4pPr marL="0" indent="1371600">
              <a:buSzTx/>
              <a:buFontTx/>
              <a:buNone/>
              <a:defRPr>
                <a:solidFill>
                  <a:srgbClr val="A199A3"/>
                </a:solidFill>
              </a:defRPr>
            </a:lvl4pPr>
            <a:lvl5pPr marL="0" indent="1828800">
              <a:buSzTx/>
              <a:buFontTx/>
              <a:buNone/>
              <a:defRPr>
                <a:solidFill>
                  <a:srgbClr val="A199A3"/>
                </a:solidFill>
              </a:defRPr>
            </a:lvl5pPr>
          </a:lstStyle>
          <a:p>
            <a:pPr/>
            <a:r>
              <a:t>本文レベル1</a:t>
            </a:r>
          </a:p>
          <a:p>
            <a:pPr lvl="1"/>
            <a:r>
              <a:t>本文レベル2</a:t>
            </a:r>
          </a:p>
          <a:p>
            <a:pPr lvl="2"/>
            <a:r>
              <a:t>本文レベル3</a:t>
            </a:r>
          </a:p>
          <a:p>
            <a:pPr lvl="3"/>
            <a:r>
              <a:t>本文レベル4</a:t>
            </a:r>
          </a:p>
          <a:p>
            <a:pPr lvl="4"/>
            <a:r>
              <a:t>本文レベル5</a:t>
            </a:r>
          </a:p>
        </p:txBody>
      </p:sp>
      <p:sp>
        <p:nvSpPr>
          <p:cNvPr id="46"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9_Title Slide">
    <p:bg>
      <p:bgPr>
        <a:solidFill>
          <a:srgbClr val="9DBCAC"/>
        </a:solidFill>
      </p:bgPr>
    </p:bg>
    <p:spTree>
      <p:nvGrpSpPr>
        <p:cNvPr id="1" name=""/>
        <p:cNvGrpSpPr/>
        <p:nvPr/>
      </p:nvGrpSpPr>
      <p:grpSpPr>
        <a:xfrm>
          <a:off x="0" y="0"/>
          <a:ext cx="0" cy="0"/>
          <a:chOff x="0" y="0"/>
          <a:chExt cx="0" cy="0"/>
        </a:xfrm>
      </p:grpSpPr>
      <p:pic>
        <p:nvPicPr>
          <p:cNvPr id="53" name="Picture 4" descr="Picture 4"/>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54"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Title Slide">
    <p:bg>
      <p:bgPr>
        <a:solidFill>
          <a:srgbClr val="9DBCAC"/>
        </a:solidFill>
      </p:bgPr>
    </p:bg>
    <p:spTree>
      <p:nvGrpSpPr>
        <p:cNvPr id="1" name=""/>
        <p:cNvGrpSpPr/>
        <p:nvPr/>
      </p:nvGrpSpPr>
      <p:grpSpPr>
        <a:xfrm>
          <a:off x="0" y="0"/>
          <a:ext cx="0" cy="0"/>
          <a:chOff x="0" y="0"/>
          <a:chExt cx="0" cy="0"/>
        </a:xfrm>
      </p:grpSpPr>
      <p:sp>
        <p:nvSpPr>
          <p:cNvPr id="61"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2_Title Slide">
    <p:bg>
      <p:bgPr>
        <a:solidFill>
          <a:srgbClr val="9DBCAC"/>
        </a:solidFill>
      </p:bgPr>
    </p:bg>
    <p:spTree>
      <p:nvGrpSpPr>
        <p:cNvPr id="1" name=""/>
        <p:cNvGrpSpPr/>
        <p:nvPr/>
      </p:nvGrpSpPr>
      <p:grpSpPr>
        <a:xfrm>
          <a:off x="0" y="0"/>
          <a:ext cx="0" cy="0"/>
          <a:chOff x="0" y="0"/>
          <a:chExt cx="0" cy="0"/>
        </a:xfrm>
      </p:grpSpPr>
      <p:pic>
        <p:nvPicPr>
          <p:cNvPr id="68" name="Picture 1" descr="Picture 1"/>
          <p:cNvPicPr>
            <a:picLocks noChangeAspect="1"/>
          </p:cNvPicPr>
          <p:nvPr/>
        </p:nvPicPr>
        <p:blipFill>
          <a:blip r:embed="rId2">
            <a:extLst/>
          </a:blip>
          <a:stretch>
            <a:fillRect/>
          </a:stretch>
        </p:blipFill>
        <p:spPr>
          <a:xfrm>
            <a:off x="0" y="0"/>
            <a:ext cx="12182142" cy="6858000"/>
          </a:xfrm>
          <a:prstGeom prst="rect">
            <a:avLst/>
          </a:prstGeom>
          <a:ln w="12700">
            <a:miter lim="400000"/>
          </a:ln>
        </p:spPr>
      </p:pic>
      <p:sp>
        <p:nvSpPr>
          <p:cNvPr id="69"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_Title Slide">
    <p:bg>
      <p:bgPr>
        <a:solidFill>
          <a:srgbClr val="FCCF0C"/>
        </a:solidFill>
      </p:bgPr>
    </p:bg>
    <p:spTree>
      <p:nvGrpSpPr>
        <p:cNvPr id="1" name=""/>
        <p:cNvGrpSpPr/>
        <p:nvPr/>
      </p:nvGrpSpPr>
      <p:grpSpPr>
        <a:xfrm>
          <a:off x="0" y="0"/>
          <a:ext cx="0" cy="0"/>
          <a:chOff x="0" y="0"/>
          <a:chExt cx="0" cy="0"/>
        </a:xfrm>
      </p:grpSpPr>
      <p:sp>
        <p:nvSpPr>
          <p:cNvPr id="76" name="スライド番号"/>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 Id="rId18" Type="http://schemas.openxmlformats.org/officeDocument/2006/relationships/slideLayout" Target="../slideLayouts/slideLayout16.xml"/><Relationship Id="rId1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pic>
        <p:nvPicPr>
          <p:cNvPr id="2" name="Picture 2" descr="Picture 2"/>
          <p:cNvPicPr>
            <a:picLocks noChangeAspect="1"/>
          </p:cNvPicPr>
          <p:nvPr/>
        </p:nvPicPr>
        <p:blipFill>
          <a:blip r:embed="rId2">
            <a:extLst/>
          </a:blip>
          <a:stretch>
            <a:fillRect/>
          </a:stretch>
        </p:blipFill>
        <p:spPr>
          <a:xfrm>
            <a:off x="0" y="0"/>
            <a:ext cx="12192000" cy="6858000"/>
          </a:xfrm>
          <a:prstGeom prst="rect">
            <a:avLst/>
          </a:prstGeom>
          <a:ln w="12700">
            <a:miter lim="400000"/>
          </a:ln>
        </p:spPr>
      </p:pic>
      <p:sp>
        <p:nvSpPr>
          <p:cNvPr id="3" name="タイトルテキスト"/>
          <p:cNvSpPr txBox="1"/>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タイトルテキスト</a:t>
            </a:r>
          </a:p>
        </p:txBody>
      </p:sp>
      <p:sp>
        <p:nvSpPr>
          <p:cNvPr id="4" name="本文レベル1…"/>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本文レベル1</a:t>
            </a:r>
          </a:p>
          <a:p>
            <a:pPr lvl="1"/>
            <a:r>
              <a:t>本文レベル2</a:t>
            </a:r>
          </a:p>
          <a:p>
            <a:pPr lvl="2"/>
            <a:r>
              <a:t>本文レベル3</a:t>
            </a:r>
          </a:p>
          <a:p>
            <a:pPr lvl="3"/>
            <a:r>
              <a:t>本文レベル4</a:t>
            </a:r>
          </a:p>
          <a:p>
            <a:pPr lvl="4"/>
            <a:r>
              <a:t>本文レベル5</a:t>
            </a:r>
          </a:p>
        </p:txBody>
      </p:sp>
      <p:sp>
        <p:nvSpPr>
          <p:cNvPr id="5" name="スライド番号"/>
          <p:cNvSpPr txBox="1"/>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1pPr>
      <a:lvl2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2pPr>
      <a:lvl3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3pPr>
      <a:lvl4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4pPr>
      <a:lvl5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5pPr>
      <a:lvl6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6pPr>
      <a:lvl7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7pPr>
      <a:lvl8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8pPr>
      <a:lvl9pPr marL="0" marR="0" indent="0" algn="l" defTabSz="914400" rtl="0" latinLnBrk="0">
        <a:lnSpc>
          <a:spcPct val="90000"/>
        </a:lnSpc>
        <a:spcBef>
          <a:spcPts val="0"/>
        </a:spcBef>
        <a:spcAft>
          <a:spcPts val="0"/>
        </a:spcAft>
        <a:buClrTx/>
        <a:buSzTx/>
        <a:buFontTx/>
        <a:buNone/>
        <a:tabLst/>
        <a:defRPr b="1" baseline="0" cap="none" i="0" spc="0" strike="noStrike" sz="4400" u="none">
          <a:solidFill>
            <a:srgbClr val="000000"/>
          </a:solidFill>
          <a:uFillTx/>
          <a:latin typeface="Century Gothic"/>
          <a:ea typeface="Century Gothic"/>
          <a:cs typeface="Century Gothic"/>
          <a:sym typeface="Century Gothic"/>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1pPr>
      <a:lvl2pPr marL="723900" marR="0" indent="-2667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2pPr>
      <a:lvl3pPr marL="1234439" marR="0" indent="-320039"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3pPr>
      <a:lvl4pPr marL="1727200" marR="0" indent="-355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4pPr>
      <a:lvl5pPr marL="2184400" marR="0" indent="-355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5pPr>
      <a:lvl6pPr marL="2641600" marR="0" indent="-355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6pPr>
      <a:lvl7pPr marL="3098800" marR="0" indent="-355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7pPr>
      <a:lvl8pPr marL="3556000" marR="0" indent="-355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8pPr>
      <a:lvl9pPr marL="4013200" marR="0" indent="-355600" algn="l" defTabSz="914400" rtl="0" latinLnBrk="0">
        <a:lnSpc>
          <a:spcPct val="90000"/>
        </a:lnSpc>
        <a:spcBef>
          <a:spcPts val="1000"/>
        </a:spcBef>
        <a:spcAft>
          <a:spcPts val="0"/>
        </a:spcAft>
        <a:buClrTx/>
        <a:buSzPct val="100000"/>
        <a:buFont typeface="Arial"/>
        <a:buChar char="•"/>
        <a:tabLst/>
        <a:defRPr b="1" baseline="0" cap="none" i="0" spc="0" strike="noStrike" sz="2800" u="none">
          <a:solidFill>
            <a:srgbClr val="000000"/>
          </a:solidFill>
          <a:uFillTx/>
          <a:latin typeface="Century Gothic"/>
          <a:ea typeface="Century Gothic"/>
          <a:cs typeface="Century Gothic"/>
          <a:sym typeface="Century Gothic"/>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entury Gothic"/>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Rounded Rectangle 3"/>
          <p:cNvSpPr/>
          <p:nvPr/>
        </p:nvSpPr>
        <p:spPr>
          <a:xfrm>
            <a:off x="4604932" y="4065504"/>
            <a:ext cx="7508489" cy="2732051"/>
          </a:xfrm>
          <a:prstGeom prst="roundRect">
            <a:avLst>
              <a:gd name="adj" fmla="val 16667"/>
            </a:avLst>
          </a:prstGeom>
          <a:solidFill>
            <a:srgbClr val="9DBCAC"/>
          </a:solidFill>
          <a:ln w="25400">
            <a:solidFill>
              <a:srgbClr val="572528"/>
            </a:solidFill>
            <a:miter/>
          </a:ln>
        </p:spPr>
        <p:txBody>
          <a:bodyPr lIns="45719" rIns="45719" anchor="ctr"/>
          <a:lstStyle/>
          <a:p>
            <a:pPr algn="ctr">
              <a:defRPr b="1">
                <a:solidFill>
                  <a:srgbClr val="FFFFFF"/>
                </a:solidFill>
              </a:defRPr>
            </a:pPr>
          </a:p>
        </p:txBody>
      </p:sp>
      <p:sp>
        <p:nvSpPr>
          <p:cNvPr id="150" name="Title 1"/>
          <p:cNvSpPr txBox="1"/>
          <p:nvPr/>
        </p:nvSpPr>
        <p:spPr>
          <a:xfrm>
            <a:off x="4500110" y="4482616"/>
            <a:ext cx="7718132" cy="148209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sz="2700">
                <a:latin typeface="ヒラギノ角ゴシック W5"/>
                <a:ea typeface="ヒラギノ角ゴシック W5"/>
                <a:cs typeface="ヒラギノ角ゴシック W5"/>
                <a:sym typeface="ヒラギノ角ゴシック W5"/>
              </a:defRPr>
            </a:pPr>
            <a:r>
              <a:t>6つのうちのPowerPoint 1</a:t>
            </a:r>
          </a:p>
          <a:p>
            <a:pPr algn="ctr" defTabSz="457200">
              <a:defRPr sz="2700">
                <a:latin typeface="ヒラギノ角ゴシック W5"/>
                <a:ea typeface="ヒラギノ角ゴシック W5"/>
                <a:cs typeface="ヒラギノ角ゴシック W5"/>
                <a:sym typeface="ヒラギノ角ゴシック W5"/>
              </a:defRPr>
            </a:pPr>
            <a:r>
              <a:t>2026年カンファレンス・アジェンダ・レポート（CAR）</a:t>
            </a:r>
          </a:p>
        </p:txBody>
      </p:sp>
      <p:sp>
        <p:nvSpPr>
          <p:cNvPr id="151" name="Subtitle 2"/>
          <p:cNvSpPr txBox="1"/>
          <p:nvPr/>
        </p:nvSpPr>
        <p:spPr>
          <a:xfrm>
            <a:off x="7172910" y="6117850"/>
            <a:ext cx="2372532" cy="497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spcBef>
                <a:spcPts val="1000"/>
              </a:spcBef>
              <a:defRPr sz="3200">
                <a:solidFill>
                  <a:srgbClr val="605962"/>
                </a:solidFill>
                <a:latin typeface="ヒラギノ角ゴシック W6"/>
                <a:ea typeface="ヒラギノ角ゴシック W6"/>
                <a:cs typeface="ヒラギノ角ゴシック W6"/>
                <a:sym typeface="ヒラギノ角ゴシック W6"/>
              </a:defRPr>
            </a:lvl1pPr>
          </a:lstStyle>
          <a:p>
            <a:pPr/>
            <a:r>
              <a:t>CARの概要</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Title 1"/>
          <p:cNvSpPr txBox="1"/>
          <p:nvPr>
            <p:ph type="title" idx="4294967295"/>
          </p:nvPr>
        </p:nvSpPr>
        <p:spPr>
          <a:xfrm rot="2706616">
            <a:off x="-277982" y="4521565"/>
            <a:ext cx="3455189" cy="1828802"/>
          </a:xfrm>
          <a:prstGeom prst="rect">
            <a:avLst/>
          </a:prstGeom>
        </p:spPr>
        <p:txBody>
          <a:bodyPr/>
          <a:lstStyle/>
          <a:p>
            <a:pPr algn="ctr">
              <a:defRPr>
                <a:solidFill>
                  <a:srgbClr val="9DBCAC"/>
                </a:solidFill>
              </a:defRPr>
            </a:pPr>
            <a:r>
              <a:t>2026 </a:t>
            </a:r>
            <a:r>
              <a:rPr i="1"/>
              <a:t>CAR</a:t>
            </a:r>
            <a:r>
              <a:t> </a:t>
            </a:r>
            <a:br/>
            <a:r>
              <a:t>PowerPoints</a:t>
            </a:r>
          </a:p>
        </p:txBody>
      </p:sp>
      <p:sp>
        <p:nvSpPr>
          <p:cNvPr id="156" name="Subtitle 2"/>
          <p:cNvSpPr txBox="1"/>
          <p:nvPr/>
        </p:nvSpPr>
        <p:spPr>
          <a:xfrm>
            <a:off x="2975876" y="640087"/>
            <a:ext cx="9075367" cy="57393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744537" indent="-744537" defTabSz="640080">
              <a:lnSpc>
                <a:spcPts val="4500"/>
              </a:lnSpc>
              <a:spcBef>
                <a:spcPts val="1500"/>
              </a:spcBef>
              <a:buSzPct val="100000"/>
              <a:buAutoNum type="arabicPeriod" startAt="1"/>
              <a:defRPr sz="3100">
                <a:solidFill>
                  <a:srgbClr val="F16737"/>
                </a:solidFill>
                <a:latin typeface="ヒラギノ角ゴシック W3"/>
                <a:ea typeface="ヒラギノ角ゴシック W3"/>
                <a:cs typeface="ヒラギノ角ゴシック W3"/>
                <a:sym typeface="ヒラギノ角ゴシック W3"/>
              </a:defRPr>
            </a:pPr>
            <a:r>
              <a:t>CARの概要</a:t>
            </a:r>
          </a:p>
          <a:p>
            <a:pPr marL="744537" indent="-744537" defTabSz="640080">
              <a:lnSpc>
                <a:spcPts val="4500"/>
              </a:lnSpc>
              <a:spcBef>
                <a:spcPts val="1500"/>
              </a:spcBef>
              <a:buSzPct val="100000"/>
              <a:buAutoNum type="arabicPeriod" startAt="1"/>
              <a:defRPr sz="3100">
                <a:solidFill>
                  <a:srgbClr val="A199A3"/>
                </a:solidFill>
                <a:latin typeface="ヒラギノ角ゴシック W6"/>
                <a:ea typeface="ヒラギノ角ゴシック W6"/>
                <a:cs typeface="ヒラギノ角ゴシック W6"/>
                <a:sym typeface="ヒラギノ角ゴシック W6"/>
              </a:defRPr>
            </a:pPr>
            <a:r>
              <a:t>動議 </a:t>
            </a:r>
          </a:p>
          <a:p>
            <a:pPr marL="744537" indent="-744537" defTabSz="640080">
              <a:lnSpc>
                <a:spcPts val="4500"/>
              </a:lnSpc>
              <a:spcBef>
                <a:spcPts val="1500"/>
              </a:spcBef>
              <a:defRPr sz="3100">
                <a:solidFill>
                  <a:srgbClr val="A199A3"/>
                </a:solidFill>
                <a:latin typeface="ヒラギノ角ゴシック W6"/>
                <a:ea typeface="ヒラギノ角ゴシック W6"/>
                <a:cs typeface="ヒラギノ角ゴシック W6"/>
                <a:sym typeface="ヒラギノ角ゴシック W6"/>
              </a:defRPr>
            </a:pPr>
            <a:r>
              <a:t>3. ジェンダー中立で包括的な言葉遣い</a:t>
            </a:r>
            <a:endParaRPr>
              <a:latin typeface="ヒラギノ角ゴシック W3"/>
              <a:ea typeface="ヒラギノ角ゴシック W3"/>
              <a:cs typeface="ヒラギノ角ゴシック W3"/>
              <a:sym typeface="ヒラギノ角ゴシック W3"/>
            </a:endParaRPr>
          </a:p>
          <a:p>
            <a:pPr marL="744537" indent="-744537" defTabSz="640080">
              <a:lnSpc>
                <a:spcPts val="4500"/>
              </a:lnSpc>
              <a:spcBef>
                <a:spcPts val="1500"/>
              </a:spcBef>
              <a:defRPr sz="3100">
                <a:solidFill>
                  <a:srgbClr val="A199A3"/>
                </a:solidFill>
                <a:latin typeface="ヒラギノ角ゴシック W6"/>
                <a:ea typeface="ヒラギノ角ゴシック W6"/>
                <a:cs typeface="ヒラギノ角ゴシック W6"/>
                <a:sym typeface="ヒラギノ角ゴシック W6"/>
              </a:defRPr>
            </a:pPr>
            <a:r>
              <a:t>4. NAにおけるDRT／MAT：</a:t>
            </a:r>
          </a:p>
          <a:p>
            <a:pPr marL="744537" indent="-744537" defTabSz="640080">
              <a:lnSpc>
                <a:spcPts val="4500"/>
              </a:lnSpc>
              <a:spcBef>
                <a:spcPts val="1500"/>
              </a:spcBef>
              <a:defRPr sz="3100">
                <a:solidFill>
                  <a:srgbClr val="A199A3"/>
                </a:solidFill>
                <a:latin typeface="ヒラギノ角ゴシック W6"/>
                <a:ea typeface="ヒラギノ角ゴシック W6"/>
                <a:cs typeface="ヒラギノ角ゴシック W6"/>
                <a:sym typeface="ヒラギノ角ゴシック W6"/>
              </a:defRPr>
            </a:pPr>
            <a:r>
              <a:t>　　　　　メンバーが根づくのを支える</a:t>
            </a:r>
          </a:p>
          <a:p>
            <a:pPr marL="744537" indent="-744537" defTabSz="640080">
              <a:lnSpc>
                <a:spcPts val="4500"/>
              </a:lnSpc>
              <a:spcBef>
                <a:spcPts val="1500"/>
              </a:spcBef>
              <a:defRPr sz="3100">
                <a:solidFill>
                  <a:srgbClr val="A199A3"/>
                </a:solidFill>
                <a:latin typeface="ヒラギノ角ゴシック W6"/>
                <a:ea typeface="ヒラギノ角ゴシック W6"/>
                <a:cs typeface="ヒラギノ角ゴシック W6"/>
                <a:sym typeface="ヒラギノ角ゴシック W6"/>
              </a:defRPr>
            </a:pPr>
            <a:r>
              <a:t>5. 文献・サービス資料・課題ディスカッショントピックに関するサーベイ</a:t>
            </a:r>
          </a:p>
          <a:p>
            <a:pPr marL="744537" indent="-744537" defTabSz="640080">
              <a:lnSpc>
                <a:spcPts val="4500"/>
              </a:lnSpc>
              <a:spcBef>
                <a:spcPts val="1500"/>
              </a:spcBef>
              <a:defRPr sz="3100">
                <a:solidFill>
                  <a:srgbClr val="A199A3"/>
                </a:solidFill>
                <a:latin typeface="ヒラギノ角ゴシック W6"/>
                <a:ea typeface="ヒラギノ角ゴシック W6"/>
                <a:cs typeface="ヒラギノ角ゴシック W6"/>
                <a:sym typeface="ヒラギノ角ゴシック W6"/>
              </a:defRPr>
            </a:pPr>
            <a:r>
              <a:t>6. NA文献の価格設定</a:t>
            </a:r>
          </a:p>
        </p:txBody>
      </p:sp>
      <p:pic>
        <p:nvPicPr>
          <p:cNvPr id="157" name="Picture 4" descr="Picture 4"/>
          <p:cNvPicPr>
            <a:picLocks noChangeAspect="1"/>
          </p:cNvPicPr>
          <p:nvPr/>
        </p:nvPicPr>
        <p:blipFill>
          <a:blip r:embed="rId3">
            <a:extLst/>
          </a:blip>
          <a:stretch>
            <a:fillRect/>
          </a:stretch>
        </p:blipFill>
        <p:spPr>
          <a:xfrm>
            <a:off x="10666021" y="256806"/>
            <a:ext cx="1386039" cy="4085164"/>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Title 1"/>
          <p:cNvSpPr txBox="1"/>
          <p:nvPr>
            <p:ph type="title" idx="4294967295"/>
          </p:nvPr>
        </p:nvSpPr>
        <p:spPr>
          <a:xfrm rot="2706616">
            <a:off x="-277982" y="4521565"/>
            <a:ext cx="3455189" cy="1828802"/>
          </a:xfrm>
          <a:prstGeom prst="rect">
            <a:avLst/>
          </a:prstGeom>
        </p:spPr>
        <p:txBody>
          <a:bodyPr/>
          <a:lstStyle/>
          <a:p>
            <a:pPr algn="ctr">
              <a:defRPr>
                <a:solidFill>
                  <a:srgbClr val="9DBCAC"/>
                </a:solidFill>
              </a:defRPr>
            </a:pPr>
            <a:r>
              <a:t>2026 </a:t>
            </a:r>
            <a:r>
              <a:rPr i="1"/>
              <a:t>CAR</a:t>
            </a:r>
            <a:r>
              <a:t> </a:t>
            </a:r>
            <a:br/>
            <a:r>
              <a:t>PowerPoints</a:t>
            </a:r>
          </a:p>
        </p:txBody>
      </p:sp>
      <p:sp>
        <p:nvSpPr>
          <p:cNvPr id="162" name="Subtitle 2"/>
          <p:cNvSpPr txBox="1"/>
          <p:nvPr/>
        </p:nvSpPr>
        <p:spPr>
          <a:xfrm>
            <a:off x="2811723" y="424880"/>
            <a:ext cx="9280156" cy="6174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80000"/>
              </a:lnSpc>
              <a:spcBef>
                <a:spcPts val="100"/>
              </a:spcBef>
              <a:defRPr sz="4000">
                <a:solidFill>
                  <a:srgbClr val="F16737"/>
                </a:solidFill>
                <a:latin typeface="ヒラギノ角ゴシック W6"/>
                <a:ea typeface="ヒラギノ角ゴシック W6"/>
                <a:cs typeface="ヒラギノ角ゴシック W6"/>
                <a:sym typeface="ヒラギノ角ゴシック W6"/>
              </a:defRPr>
            </a:pPr>
            <a:r>
              <a:t>これらのPowerPointは、CARの要点のみを扱っています。</a:t>
            </a:r>
          </a:p>
          <a:p>
            <a:pPr>
              <a:lnSpc>
                <a:spcPct val="80000"/>
              </a:lnSpc>
              <a:spcBef>
                <a:spcPts val="100"/>
              </a:spcBef>
              <a:defRPr sz="4000">
                <a:solidFill>
                  <a:srgbClr val="F16737"/>
                </a:solidFill>
                <a:latin typeface="ヒラギノ角ゴシック W6"/>
                <a:ea typeface="ヒラギノ角ゴシック W6"/>
                <a:cs typeface="ヒラギノ角ゴシック W6"/>
                <a:sym typeface="ヒラギノ角ゴシック W6"/>
              </a:defRPr>
            </a:pPr>
            <a:br/>
            <a:r>
              <a:t>すべてのメンバーに、CAR原文を直接読んでいただくことを勧めています。</a:t>
            </a:r>
          </a:p>
          <a:p>
            <a:pPr>
              <a:lnSpc>
                <a:spcPct val="90000"/>
              </a:lnSpc>
              <a:spcBef>
                <a:spcPts val="1000"/>
              </a:spcBef>
              <a:defRPr sz="4000">
                <a:solidFill>
                  <a:srgbClr val="F16737"/>
                </a:solidFill>
                <a:latin typeface="ヒラギノ角ゴシック W6"/>
                <a:ea typeface="ヒラギノ角ゴシック W6"/>
                <a:cs typeface="ヒラギノ角ゴシック W6"/>
                <a:sym typeface="ヒラギノ角ゴシック W6"/>
              </a:defRPr>
            </a:pPr>
            <a:br/>
            <a:r>
              <a:t>2026年版CARの全文については、na.org/conference をご覧ください。</a:t>
            </a:r>
          </a:p>
        </p:txBody>
      </p:sp>
      <p:pic>
        <p:nvPicPr>
          <p:cNvPr id="163" name="Picture 2" descr="Picture 2"/>
          <p:cNvPicPr>
            <a:picLocks noChangeAspect="1"/>
          </p:cNvPicPr>
          <p:nvPr/>
        </p:nvPicPr>
        <p:blipFill>
          <a:blip r:embed="rId3">
            <a:extLst/>
          </a:blip>
          <a:srcRect l="0" t="0" r="0" b="21492"/>
          <a:stretch>
            <a:fillRect/>
          </a:stretch>
        </p:blipFill>
        <p:spPr>
          <a:xfrm>
            <a:off x="261008" y="373409"/>
            <a:ext cx="2153230" cy="2190795"/>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Text Placeholder 1"/>
          <p:cNvSpPr txBox="1"/>
          <p:nvPr>
            <p:ph type="body" idx="4294967295"/>
          </p:nvPr>
        </p:nvSpPr>
        <p:spPr>
          <a:xfrm>
            <a:off x="478738" y="457949"/>
            <a:ext cx="8180672" cy="4832810"/>
          </a:xfrm>
          <a:prstGeom prst="rect">
            <a:avLst/>
          </a:prstGeom>
        </p:spPr>
        <p:txBody>
          <a:bodyPr/>
          <a:lstStyle>
            <a:lvl1pPr marL="0" indent="0" defTabSz="740663">
              <a:lnSpc>
                <a:spcPct val="120000"/>
              </a:lnSpc>
              <a:spcBef>
                <a:spcPts val="800"/>
              </a:spcBef>
              <a:buSzTx/>
              <a:buNone/>
              <a:defRPr sz="3078">
                <a:solidFill>
                  <a:srgbClr val="572528"/>
                </a:solidFill>
              </a:defRPr>
            </a:lvl1pPr>
          </a:lstStyle>
          <a:p>
            <a:pPr/>
            <a:r>
              <a:t>お互いにNAに対して責任を持とうとする強さが、私たちを結びつける一体性を生み出している。だから何があっても、私たちはバラバラになることはない。NA全体の福利が持続できるかどうかは、世界の隅々まで広がるNAという仲間の集まりが成長を続け、健全さを保っているかどうかにかかっている。</a:t>
            </a:r>
          </a:p>
        </p:txBody>
      </p:sp>
      <p:pic>
        <p:nvPicPr>
          <p:cNvPr id="168" name="Picture 2" descr="Picture 2"/>
          <p:cNvPicPr>
            <a:picLocks noChangeAspect="1"/>
          </p:cNvPicPr>
          <p:nvPr/>
        </p:nvPicPr>
        <p:blipFill>
          <a:blip r:embed="rId3">
            <a:extLst/>
          </a:blip>
          <a:stretch>
            <a:fillRect/>
          </a:stretch>
        </p:blipFill>
        <p:spPr>
          <a:xfrm>
            <a:off x="8617105" y="96251"/>
            <a:ext cx="3478642" cy="2104726"/>
          </a:xfrm>
          <a:prstGeom prst="rect">
            <a:avLst/>
          </a:prstGeom>
          <a:ln w="12700">
            <a:miter lim="400000"/>
          </a:ln>
        </p:spPr>
      </p:pic>
      <p:sp>
        <p:nvSpPr>
          <p:cNvPr id="169" name="TextBox 3"/>
          <p:cNvSpPr txBox="1"/>
          <p:nvPr/>
        </p:nvSpPr>
        <p:spPr>
          <a:xfrm>
            <a:off x="1362776" y="5801934"/>
            <a:ext cx="9466448" cy="1056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i="1" sz="3600">
                <a:solidFill>
                  <a:srgbClr val="572528"/>
                </a:solidFill>
              </a:defRPr>
            </a:pPr>
            <a:r>
              <a:t>「なぜ、どのように効果があるのか」</a:t>
            </a:r>
            <a:r>
              <a:rPr i="0"/>
              <a:t>伝統１</a:t>
            </a:r>
            <a:endParaRPr i="0"/>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Text Placeholder 1"/>
          <p:cNvSpPr txBox="1"/>
          <p:nvPr/>
        </p:nvSpPr>
        <p:spPr>
          <a:xfrm>
            <a:off x="2769544" y="898295"/>
            <a:ext cx="8817938" cy="24638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120000"/>
              </a:lnSpc>
              <a:spcBef>
                <a:spcPts val="1000"/>
              </a:spcBef>
              <a:defRPr b="1" sz="4000">
                <a:solidFill>
                  <a:srgbClr val="572528"/>
                </a:solidFill>
              </a:defRPr>
            </a:lvl1pPr>
          </a:lstStyle>
          <a:p>
            <a:pPr/>
            <a:r>
              <a:t>全体の福利を第一にすることとは、私たちが皆、NAの福利に対して対等に責任を負っていることだと言える。</a:t>
            </a:r>
          </a:p>
        </p:txBody>
      </p:sp>
      <p:sp>
        <p:nvSpPr>
          <p:cNvPr id="174" name="TextBox 9"/>
          <p:cNvSpPr txBox="1"/>
          <p:nvPr/>
        </p:nvSpPr>
        <p:spPr>
          <a:xfrm>
            <a:off x="2371601" y="4747926"/>
            <a:ext cx="9466448" cy="548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r">
              <a:defRPr b="1" i="1" sz="3600">
                <a:solidFill>
                  <a:srgbClr val="572528"/>
                </a:solidFill>
              </a:defRPr>
            </a:pPr>
            <a:r>
              <a:t>「なぜ、どのように効果があるのか」</a:t>
            </a:r>
            <a:r>
              <a:rPr i="0"/>
              <a:t>伝統１</a:t>
            </a:r>
          </a:p>
        </p:txBody>
      </p:sp>
      <p:pic>
        <p:nvPicPr>
          <p:cNvPr id="175" name="Picture 10" descr="Picture 10"/>
          <p:cNvPicPr>
            <a:picLocks noChangeAspect="1"/>
          </p:cNvPicPr>
          <p:nvPr/>
        </p:nvPicPr>
        <p:blipFill>
          <a:blip r:embed="rId3">
            <a:extLst/>
          </a:blip>
          <a:stretch>
            <a:fillRect/>
          </a:stretch>
        </p:blipFill>
        <p:spPr>
          <a:xfrm>
            <a:off x="201394" y="222755"/>
            <a:ext cx="2171701" cy="2171701"/>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Text Placeholder 1"/>
          <p:cNvSpPr txBox="1"/>
          <p:nvPr/>
        </p:nvSpPr>
        <p:spPr>
          <a:xfrm>
            <a:off x="2713857" y="903791"/>
            <a:ext cx="9069790" cy="293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defTabSz="457200">
              <a:defRPr b="1" sz="3200">
                <a:solidFill>
                  <a:srgbClr val="603030"/>
                </a:solidFill>
              </a:defRPr>
            </a:lvl1pPr>
          </a:lstStyle>
          <a:p>
            <a:pPr/>
            <a:r>
              <a:t>サービスにかかわっても、自分たちは本当に愛情深いハイヤーパワーによって導れていると信じていれば、みんなが自分の考えを手放してグループの良心があらわれるようにできる。解決に向かってみんなで協力すれば、成功がもたらされる。</a:t>
            </a:r>
          </a:p>
        </p:txBody>
      </p:sp>
      <p:sp>
        <p:nvSpPr>
          <p:cNvPr id="180" name="TextBox 9"/>
          <p:cNvSpPr txBox="1"/>
          <p:nvPr/>
        </p:nvSpPr>
        <p:spPr>
          <a:xfrm>
            <a:off x="2124398" y="4977622"/>
            <a:ext cx="9466448" cy="650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a:defRPr b="1" i="1" sz="3600">
                <a:solidFill>
                  <a:srgbClr val="572528"/>
                </a:solidFill>
              </a:defRPr>
            </a:lvl1pPr>
          </a:lstStyle>
          <a:p>
            <a:pPr/>
            <a:r>
              <a:t>リビングクリーン　第７章： 旅は続く</a:t>
            </a:r>
          </a:p>
        </p:txBody>
      </p:sp>
      <p:pic>
        <p:nvPicPr>
          <p:cNvPr id="181" name="Picture 10" descr="Picture 10"/>
          <p:cNvPicPr>
            <a:picLocks noChangeAspect="1"/>
          </p:cNvPicPr>
          <p:nvPr/>
        </p:nvPicPr>
        <p:blipFill>
          <a:blip r:embed="rId3">
            <a:extLst/>
          </a:blip>
          <a:stretch>
            <a:fillRect/>
          </a:stretch>
        </p:blipFill>
        <p:spPr>
          <a:xfrm>
            <a:off x="201394" y="222755"/>
            <a:ext cx="2171701" cy="2171701"/>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Title 1"/>
          <p:cNvSpPr txBox="1"/>
          <p:nvPr/>
        </p:nvSpPr>
        <p:spPr>
          <a:xfrm>
            <a:off x="518374" y="276203"/>
            <a:ext cx="10424161" cy="1018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b="1" i="1" sz="6000">
                <a:solidFill>
                  <a:srgbClr val="572528"/>
                </a:solidFill>
              </a:defRPr>
            </a:pPr>
            <a:r>
              <a:t>CAR</a:t>
            </a:r>
            <a:r>
              <a:rPr i="0"/>
              <a:t> </a:t>
            </a:r>
            <a:r>
              <a:rPr b="0" i="0">
                <a:latin typeface="ヒラギノ角ゴシック W6"/>
                <a:ea typeface="ヒラギノ角ゴシック W6"/>
                <a:cs typeface="ヒラギノ角ゴシック W6"/>
                <a:sym typeface="ヒラギノ角ゴシック W6"/>
              </a:rPr>
              <a:t>サーベイ</a:t>
            </a:r>
          </a:p>
        </p:txBody>
      </p:sp>
      <p:sp>
        <p:nvSpPr>
          <p:cNvPr id="186" name="Text Placeholder 2"/>
          <p:cNvSpPr txBox="1"/>
          <p:nvPr/>
        </p:nvSpPr>
        <p:spPr>
          <a:xfrm>
            <a:off x="960085" y="1374766"/>
            <a:ext cx="10271830" cy="44323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28600" indent="-228600">
              <a:lnSpc>
                <a:spcPct val="90000"/>
              </a:lnSpc>
              <a:spcBef>
                <a:spcPts val="2200"/>
              </a:spcBef>
              <a:buSzPct val="100000"/>
              <a:buFont typeface="Arial"/>
              <a:buChar char="•"/>
              <a:defRPr sz="2900">
                <a:solidFill>
                  <a:srgbClr val="572528"/>
                </a:solidFill>
                <a:latin typeface="ヒラギノ角ゴシック W6"/>
                <a:ea typeface="ヒラギノ角ゴシック W6"/>
                <a:cs typeface="ヒラギノ角ゴシック W6"/>
                <a:sym typeface="ヒラギノ角ゴシック W6"/>
              </a:defRPr>
            </a:pPr>
            <a:r>
              <a:t>  このサイクルでは、3つのサーベイが作成されました：</a:t>
            </a:r>
          </a:p>
          <a:p>
            <a:pPr marL="457200" indent="-457200">
              <a:lnSpc>
                <a:spcPct val="90000"/>
              </a:lnSpc>
              <a:spcBef>
                <a:spcPts val="2200"/>
              </a:spcBef>
              <a:buSzPct val="100000"/>
              <a:buFont typeface="Arial"/>
              <a:buChar char="•"/>
              <a:defRPr sz="2900">
                <a:solidFill>
                  <a:srgbClr val="572528"/>
                </a:solidFill>
                <a:latin typeface="ヒラギノ角ゴシック W6"/>
                <a:ea typeface="ヒラギノ角ゴシック W6"/>
                <a:cs typeface="ヒラギノ角ゴシック W6"/>
                <a:sym typeface="ヒラギノ角ゴシック W6"/>
              </a:defRPr>
            </a:pPr>
            <a:r>
              <a:t>新規および改訂された回復文献／サービス用資料、ならびに課題ディスカッション・トピック</a:t>
            </a:r>
          </a:p>
          <a:p>
            <a:pPr marL="457200" indent="-457200">
              <a:lnSpc>
                <a:spcPct val="90000"/>
              </a:lnSpc>
              <a:spcBef>
                <a:spcPts val="2200"/>
              </a:spcBef>
              <a:buSzPct val="100000"/>
              <a:buFont typeface="Arial"/>
              <a:buChar char="•"/>
              <a:defRPr sz="2900">
                <a:solidFill>
                  <a:srgbClr val="572528"/>
                </a:solidFill>
                <a:latin typeface="ヒラギノ角ゴシック W6"/>
                <a:ea typeface="ヒラギノ角ゴシック W6"/>
                <a:cs typeface="ヒラギノ角ゴシック W6"/>
                <a:sym typeface="ヒラギノ角ゴシック W6"/>
              </a:defRPr>
            </a:pPr>
            <a:r>
              <a:t>話し合いのための質問：NAにおけるDRT/MAT-メンバーが根付くのを支える</a:t>
            </a:r>
          </a:p>
          <a:p>
            <a:pPr marL="457200" indent="-457200">
              <a:lnSpc>
                <a:spcPct val="90000"/>
              </a:lnSpc>
              <a:spcBef>
                <a:spcPts val="2200"/>
              </a:spcBef>
              <a:buSzPct val="100000"/>
              <a:buFont typeface="Arial"/>
              <a:buChar char="•"/>
              <a:defRPr sz="2900">
                <a:solidFill>
                  <a:srgbClr val="572528"/>
                </a:solidFill>
                <a:latin typeface="ヒラギノ角ゴシック W6"/>
                <a:ea typeface="ヒラギノ角ゴシック W6"/>
                <a:cs typeface="ヒラギノ角ゴシック W6"/>
                <a:sym typeface="ヒラギノ角ゴシック W6"/>
              </a:defRPr>
            </a:pPr>
            <a:r>
              <a:t>話し合いのための質問：NAにおけるジェンダー中立で包括的な言葉遣い</a:t>
            </a:r>
          </a:p>
        </p:txBody>
      </p:sp>
      <p:sp>
        <p:nvSpPr>
          <p:cNvPr id="187" name="Straight Connector 7"/>
          <p:cNvSpPr/>
          <p:nvPr/>
        </p:nvSpPr>
        <p:spPr>
          <a:xfrm>
            <a:off x="464894" y="1146147"/>
            <a:ext cx="10515601" cy="1"/>
          </a:xfrm>
          <a:prstGeom prst="line">
            <a:avLst/>
          </a:prstGeom>
          <a:ln w="31750">
            <a:solidFill>
              <a:srgbClr val="DB212E"/>
            </a:solidFill>
            <a:miter/>
          </a:ln>
        </p:spPr>
        <p:txBody>
          <a:bodyPr lIns="45719" rIns="45719"/>
          <a:lstStyle/>
          <a:p>
            <a:pPr/>
          </a:p>
        </p:txBody>
      </p:sp>
      <p:sp>
        <p:nvSpPr>
          <p:cNvPr id="188" name="TextBox 8"/>
          <p:cNvSpPr txBox="1"/>
          <p:nvPr/>
        </p:nvSpPr>
        <p:spPr>
          <a:xfrm>
            <a:off x="5926493" y="5595007"/>
            <a:ext cx="5966461" cy="11023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r">
              <a:lnSpc>
                <a:spcPct val="40000"/>
              </a:lnSpc>
              <a:defRPr sz="3400">
                <a:solidFill>
                  <a:srgbClr val="F16737"/>
                </a:solidFill>
                <a:latin typeface="ヒラギノ角ゴシック W6"/>
                <a:ea typeface="ヒラギノ角ゴシック W6"/>
                <a:cs typeface="ヒラギノ角ゴシック W6"/>
                <a:sym typeface="ヒラギノ角ゴシック W6"/>
              </a:defRPr>
            </a:pPr>
            <a:r>
              <a:t>締め切り：2026年4月1日</a:t>
            </a:r>
          </a:p>
          <a:p>
            <a:pPr algn="r">
              <a:lnSpc>
                <a:spcPct val="40000"/>
              </a:lnSpc>
              <a:defRPr b="1" sz="4000">
                <a:solidFill>
                  <a:srgbClr val="00B0F0"/>
                </a:solidFill>
              </a:defRPr>
            </a:pPr>
            <a:r>
              <a:t>na.org/survey</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TextBox 1"/>
          <p:cNvSpPr txBox="1"/>
          <p:nvPr/>
        </p:nvSpPr>
        <p:spPr>
          <a:xfrm>
            <a:off x="1085925" y="1170086"/>
            <a:ext cx="10967989" cy="520319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70000"/>
              </a:lnSpc>
              <a:spcBef>
                <a:spcPts val="3000"/>
              </a:spcBef>
              <a:defRPr sz="4800">
                <a:solidFill>
                  <a:srgbClr val="572528"/>
                </a:solidFill>
                <a:latin typeface="ヒラギノ角ゴシック W5"/>
                <a:ea typeface="ヒラギノ角ゴシック W5"/>
                <a:cs typeface="ヒラギノ角ゴシック W5"/>
                <a:sym typeface="ヒラギノ角ゴシック W5"/>
              </a:defRPr>
            </a:pPr>
            <a:r>
              <a:t>CAT – 2月3日</a:t>
            </a:r>
          </a:p>
          <a:p>
            <a:pPr>
              <a:lnSpc>
                <a:spcPct val="70000"/>
              </a:lnSpc>
              <a:defRPr sz="3900">
                <a:solidFill>
                  <a:srgbClr val="572528"/>
                </a:solidFill>
                <a:latin typeface="ヒラギノ角ゴシック W6"/>
                <a:ea typeface="ヒラギノ角ゴシック W6"/>
                <a:cs typeface="ヒラギノ角ゴシック W6"/>
                <a:sym typeface="ヒラギノ角ゴシック W6"/>
              </a:defRPr>
            </a:pPr>
            <a:r>
              <a:t>　</a:t>
            </a:r>
            <a:r>
              <a:rPr sz="3600">
                <a:latin typeface="ヒラギノ角ゴシック W3"/>
                <a:ea typeface="ヒラギノ角ゴシック W3"/>
                <a:cs typeface="ヒラギノ角ゴシック W3"/>
                <a:sym typeface="ヒラギノ角ゴシック W3"/>
              </a:rPr>
              <a:t>予算、プロジェクト計画など</a:t>
            </a:r>
            <a:endParaRPr sz="3600">
              <a:latin typeface="ヒラギノ角ゴシック W3"/>
              <a:ea typeface="ヒラギノ角ゴシック W3"/>
              <a:cs typeface="ヒラギノ角ゴシック W3"/>
              <a:sym typeface="ヒラギノ角ゴシック W3"/>
            </a:endParaRPr>
          </a:p>
          <a:p>
            <a:pPr>
              <a:lnSpc>
                <a:spcPct val="70000"/>
              </a:lnSpc>
              <a:defRPr sz="3900">
                <a:solidFill>
                  <a:srgbClr val="572528"/>
                </a:solidFill>
                <a:latin typeface="ヒラギノ角ゴシック W6"/>
                <a:ea typeface="ヒラギノ角ゴシック W6"/>
                <a:cs typeface="ヒラギノ角ゴシック W6"/>
                <a:sym typeface="ヒラギノ角ゴシック W6"/>
              </a:defRPr>
            </a:pPr>
          </a:p>
          <a:p>
            <a:pPr>
              <a:lnSpc>
                <a:spcPct val="70000"/>
              </a:lnSpc>
              <a:defRPr sz="4800">
                <a:solidFill>
                  <a:srgbClr val="572528"/>
                </a:solidFill>
                <a:latin typeface="ヒラギノ角ゴシック W5"/>
                <a:ea typeface="ヒラギノ角ゴシック W5"/>
                <a:cs typeface="ヒラギノ角ゴシック W5"/>
                <a:sym typeface="ヒラギノ角ゴシック W5"/>
              </a:defRPr>
            </a:pPr>
            <a:r>
              <a:t>カンファレンスレポート - WSC直前</a:t>
            </a:r>
          </a:p>
          <a:p>
            <a:pPr>
              <a:defRPr sz="3400">
                <a:solidFill>
                  <a:srgbClr val="572528"/>
                </a:solidFill>
                <a:latin typeface="ヒラギノ角ゴシック W3"/>
                <a:ea typeface="ヒラギノ角ゴシック W3"/>
                <a:cs typeface="ヒラギノ角ゴシック W3"/>
                <a:sym typeface="ヒラギノ角ゴシック W3"/>
              </a:defRPr>
            </a:pPr>
            <a:r>
              <a:t>　</a:t>
            </a:r>
            <a:r>
              <a:rPr sz="3500"/>
              <a:t>カンファレンス週のスケジュール、IDTおよびステップ文献サーベイからのインプットなどが含まれています。</a:t>
            </a:r>
            <a:endParaRPr sz="3500"/>
          </a:p>
          <a:p>
            <a:pPr>
              <a:defRPr sz="3400">
                <a:solidFill>
                  <a:srgbClr val="572528"/>
                </a:solidFill>
                <a:latin typeface="ヒラギノ角ゴシック W3"/>
                <a:ea typeface="ヒラギノ角ゴシック W3"/>
                <a:cs typeface="ヒラギノ角ゴシック W3"/>
                <a:sym typeface="ヒラギノ角ゴシック W3"/>
              </a:defRPr>
            </a:pPr>
            <a:r>
              <a:t>　　　　　　　</a:t>
            </a:r>
            <a:r>
              <a:rPr>
                <a:solidFill>
                  <a:srgbClr val="0070C0"/>
                </a:solidFill>
              </a:rPr>
              <a:t>na.org/conference</a:t>
            </a:r>
            <a:r>
              <a:rPr>
                <a:solidFill>
                  <a:srgbClr val="512829"/>
                </a:solidFill>
              </a:rPr>
              <a:t>で入手できます</a:t>
            </a:r>
          </a:p>
        </p:txBody>
      </p:sp>
      <p:sp>
        <p:nvSpPr>
          <p:cNvPr id="193" name="Title 1"/>
          <p:cNvSpPr txBox="1"/>
          <p:nvPr/>
        </p:nvSpPr>
        <p:spPr>
          <a:xfrm>
            <a:off x="518374" y="276203"/>
            <a:ext cx="10424161" cy="650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b="1" sz="4400">
                <a:solidFill>
                  <a:srgbClr val="572528"/>
                </a:solidFill>
              </a:defRPr>
            </a:lvl1pPr>
          </a:lstStyle>
          <a:p>
            <a:pPr/>
            <a:r>
              <a:t>出版物</a:t>
            </a:r>
          </a:p>
        </p:txBody>
      </p:sp>
      <p:sp>
        <p:nvSpPr>
          <p:cNvPr id="194" name="Straight Connector 3"/>
          <p:cNvSpPr/>
          <p:nvPr/>
        </p:nvSpPr>
        <p:spPr>
          <a:xfrm>
            <a:off x="464894" y="1146147"/>
            <a:ext cx="10515601" cy="1"/>
          </a:xfrm>
          <a:prstGeom prst="line">
            <a:avLst/>
          </a:prstGeom>
          <a:ln w="31750">
            <a:solidFill>
              <a:srgbClr val="DB212E"/>
            </a:solidFill>
            <a:miter/>
          </a:ln>
        </p:spPr>
        <p:txBody>
          <a:bodyPr lIns="45719" rIns="45719"/>
          <a:lstStyle/>
          <a:p>
            <a:pP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Rounded Rectangle 1"/>
          <p:cNvSpPr/>
          <p:nvPr/>
        </p:nvSpPr>
        <p:spPr>
          <a:xfrm>
            <a:off x="214313" y="128587"/>
            <a:ext cx="7529512" cy="3043240"/>
          </a:xfrm>
          <a:prstGeom prst="roundRect">
            <a:avLst>
              <a:gd name="adj" fmla="val 16667"/>
            </a:avLst>
          </a:prstGeom>
          <a:solidFill>
            <a:srgbClr val="9DBCAC"/>
          </a:solidFill>
          <a:ln w="25400">
            <a:solidFill>
              <a:srgbClr val="572528"/>
            </a:solidFill>
            <a:miter/>
          </a:ln>
        </p:spPr>
        <p:txBody>
          <a:bodyPr lIns="45719" rIns="45719" anchor="ctr"/>
          <a:lstStyle/>
          <a:p>
            <a:pPr algn="ctr">
              <a:defRPr b="1">
                <a:solidFill>
                  <a:srgbClr val="FFFFFF"/>
                </a:solidFill>
              </a:defRPr>
            </a:pPr>
          </a:p>
        </p:txBody>
      </p:sp>
      <p:sp>
        <p:nvSpPr>
          <p:cNvPr id="199" name="Rectangle 2"/>
          <p:cNvSpPr txBox="1"/>
          <p:nvPr/>
        </p:nvSpPr>
        <p:spPr>
          <a:xfrm>
            <a:off x="300694" y="432912"/>
            <a:ext cx="7480938" cy="243459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08680" indent="-308680" defTabSz="457200">
              <a:spcBef>
                <a:spcPts val="600"/>
              </a:spcBef>
              <a:buSzPct val="75000"/>
              <a:buChar char="•"/>
              <a:defRPr sz="3100">
                <a:solidFill>
                  <a:srgbClr val="572528"/>
                </a:solidFill>
                <a:latin typeface="ヒラギノ角ゴシック W6"/>
                <a:ea typeface="ヒラギノ角ゴシック W6"/>
                <a:cs typeface="ヒラギノ角ゴシック W6"/>
                <a:sym typeface="ヒラギノ角ゴシック W6"/>
              </a:defRPr>
            </a:pPr>
            <a:r>
              <a:t>このほか、5つのパワーポイントがオンラインで公開されています</a:t>
            </a:r>
          </a:p>
          <a:p>
            <a:pPr marL="308680" indent="-308680" defTabSz="457200">
              <a:spcBef>
                <a:spcPts val="600"/>
              </a:spcBef>
              <a:buSzPct val="75000"/>
              <a:buChar char="•"/>
              <a:defRPr sz="3100">
                <a:solidFill>
                  <a:srgbClr val="572528"/>
                </a:solidFill>
                <a:latin typeface="ヒラギノ角ゴシック W6"/>
                <a:ea typeface="ヒラギノ角ゴシック W6"/>
                <a:cs typeface="ヒラギノ角ゴシック W6"/>
                <a:sym typeface="ヒラギノ角ゴシック W6"/>
              </a:defRPr>
            </a:pPr>
            <a:r>
              <a:t>CARサーベイはオンラインで利用可能</a:t>
            </a:r>
            <a:endParaRPr b="1" sz="4000">
              <a:latin typeface="Century Gothic"/>
              <a:ea typeface="Century Gothic"/>
              <a:cs typeface="Century Gothic"/>
              <a:sym typeface="Century Gothic"/>
            </a:endParaRPr>
          </a:p>
          <a:p>
            <a:pPr marL="308680" indent="-308680" defTabSz="457200">
              <a:spcBef>
                <a:spcPts val="600"/>
              </a:spcBef>
              <a:buSzPct val="75000"/>
              <a:buChar char="•"/>
              <a:defRPr sz="3100">
                <a:solidFill>
                  <a:srgbClr val="572528"/>
                </a:solidFill>
                <a:latin typeface="ヒラギノ角ゴシック W6"/>
                <a:ea typeface="ヒラギノ角ゴシック W6"/>
                <a:cs typeface="ヒラギノ角ゴシック W6"/>
                <a:sym typeface="ヒラギノ角ゴシック W6"/>
              </a:defRPr>
            </a:pPr>
            <a:r>
              <a:t>CARはダウンロード可能</a:t>
            </a:r>
          </a:p>
        </p:txBody>
      </p:sp>
      <p:sp>
        <p:nvSpPr>
          <p:cNvPr id="200" name="Rounded Rectangle 4"/>
          <p:cNvSpPr/>
          <p:nvPr/>
        </p:nvSpPr>
        <p:spPr>
          <a:xfrm>
            <a:off x="2709865" y="3543301"/>
            <a:ext cx="8134350" cy="1957389"/>
          </a:xfrm>
          <a:prstGeom prst="roundRect">
            <a:avLst>
              <a:gd name="adj" fmla="val 16667"/>
            </a:avLst>
          </a:prstGeom>
          <a:solidFill>
            <a:srgbClr val="9DBCAC"/>
          </a:solidFill>
          <a:ln w="25400">
            <a:solidFill>
              <a:srgbClr val="572528"/>
            </a:solidFill>
            <a:miter/>
          </a:ln>
        </p:spPr>
        <p:txBody>
          <a:bodyPr lIns="45719" rIns="45719" anchor="ctr"/>
          <a:lstStyle/>
          <a:p>
            <a:pPr algn="ctr">
              <a:defRPr b="1">
                <a:solidFill>
                  <a:srgbClr val="FFFFFF"/>
                </a:solidFill>
              </a:defRPr>
            </a:pPr>
          </a:p>
        </p:txBody>
      </p:sp>
      <p:sp>
        <p:nvSpPr>
          <p:cNvPr id="201" name="Rectangle 5"/>
          <p:cNvSpPr txBox="1"/>
          <p:nvPr/>
        </p:nvSpPr>
        <p:spPr>
          <a:xfrm>
            <a:off x="2846072" y="3675877"/>
            <a:ext cx="8400096" cy="171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3" indent="0" defTabSz="457200">
              <a:spcBef>
                <a:spcPts val="600"/>
              </a:spcBef>
              <a:defRPr b="1" sz="5000">
                <a:solidFill>
                  <a:srgbClr val="572528"/>
                </a:solidFill>
                <a:uFill>
                  <a:solidFill>
                    <a:srgbClr val="00B0F0"/>
                  </a:solidFill>
                </a:uFill>
              </a:defRPr>
            </a:pPr>
            <a:r>
              <a:t>worldboard@na.org   </a:t>
            </a:r>
          </a:p>
          <a:p>
            <a:pPr lvl="3" indent="0" defTabSz="457200">
              <a:spcBef>
                <a:spcPts val="600"/>
              </a:spcBef>
              <a:defRPr b="1" sz="5000">
                <a:solidFill>
                  <a:srgbClr val="572528"/>
                </a:solidFill>
                <a:uFill>
                  <a:solidFill>
                    <a:srgbClr val="00B0F0"/>
                  </a:solidFill>
                </a:uFill>
              </a:defRPr>
            </a:pPr>
            <a:r>
              <a:t>na.org/conference </a:t>
            </a:r>
          </a:p>
        </p:txBody>
      </p:sp>
      <p:pic>
        <p:nvPicPr>
          <p:cNvPr id="202" name="Picture 3" descr="Picture 3"/>
          <p:cNvPicPr>
            <a:picLocks noChangeAspect="1"/>
          </p:cNvPicPr>
          <p:nvPr/>
        </p:nvPicPr>
        <p:blipFill>
          <a:blip r:embed="rId3">
            <a:extLst/>
          </a:blip>
          <a:stretch>
            <a:fillRect/>
          </a:stretch>
        </p:blipFill>
        <p:spPr>
          <a:xfrm>
            <a:off x="10390570" y="4639501"/>
            <a:ext cx="1674493" cy="2170142"/>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EAE0D6"/>
      </a:lt1>
      <a:dk2>
        <a:srgbClr val="A7A7A7"/>
      </a:dk2>
      <a:lt2>
        <a:srgbClr val="535353"/>
      </a:lt2>
      <a:accent1>
        <a:srgbClr val="5CBEC6"/>
      </a:accent1>
      <a:accent2>
        <a:srgbClr val="177978"/>
      </a:accent2>
      <a:accent3>
        <a:srgbClr val="4986B9"/>
      </a:accent3>
      <a:accent4>
        <a:srgbClr val="194A68"/>
      </a:accent4>
      <a:accent5>
        <a:srgbClr val="9B226B"/>
      </a:accent5>
      <a:accent6>
        <a:srgbClr val="692555"/>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5CBEC6"/>
      </a:accent1>
      <a:accent2>
        <a:srgbClr val="177978"/>
      </a:accent2>
      <a:accent3>
        <a:srgbClr val="4986B9"/>
      </a:accent3>
      <a:accent4>
        <a:srgbClr val="194A68"/>
      </a:accent4>
      <a:accent5>
        <a:srgbClr val="9B226B"/>
      </a:accent5>
      <a:accent6>
        <a:srgbClr val="692555"/>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