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8" r:id="rId2"/>
    <p:sldId id="274" r:id="rId3"/>
    <p:sldId id="275" r:id="rId4"/>
    <p:sldId id="262" r:id="rId5"/>
    <p:sldId id="269" r:id="rId6"/>
    <p:sldId id="271" r:id="rId7"/>
    <p:sldId id="279" r:id="rId8"/>
    <p:sldId id="277" r:id="rId9"/>
    <p:sldId id="309" r:id="rId10"/>
    <p:sldId id="310" r:id="rId11"/>
    <p:sldId id="311" r:id="rId12"/>
    <p:sldId id="280" r:id="rId13"/>
    <p:sldId id="281" r:id="rId14"/>
    <p:sldId id="282" r:id="rId15"/>
    <p:sldId id="283" r:id="rId16"/>
    <p:sldId id="312" r:id="rId17"/>
    <p:sldId id="285" r:id="rId18"/>
    <p:sldId id="286" r:id="rId19"/>
    <p:sldId id="287" r:id="rId20"/>
    <p:sldId id="284" r:id="rId21"/>
    <p:sldId id="313" r:id="rId22"/>
    <p:sldId id="289" r:id="rId23"/>
    <p:sldId id="324" r:id="rId24"/>
    <p:sldId id="290" r:id="rId25"/>
    <p:sldId id="291" r:id="rId26"/>
    <p:sldId id="288" r:id="rId27"/>
    <p:sldId id="314" r:id="rId28"/>
    <p:sldId id="315" r:id="rId29"/>
    <p:sldId id="293" r:id="rId30"/>
    <p:sldId id="294" r:id="rId31"/>
    <p:sldId id="295" r:id="rId32"/>
    <p:sldId id="296" r:id="rId33"/>
    <p:sldId id="292" r:id="rId34"/>
    <p:sldId id="316" r:id="rId35"/>
    <p:sldId id="317" r:id="rId36"/>
    <p:sldId id="318" r:id="rId37"/>
    <p:sldId id="298" r:id="rId38"/>
    <p:sldId id="299" r:id="rId39"/>
    <p:sldId id="300" r:id="rId40"/>
    <p:sldId id="301" r:id="rId41"/>
    <p:sldId id="297" r:id="rId42"/>
    <p:sldId id="319" r:id="rId43"/>
    <p:sldId id="320" r:id="rId44"/>
    <p:sldId id="303" r:id="rId45"/>
    <p:sldId id="304" r:id="rId46"/>
    <p:sldId id="305" r:id="rId47"/>
    <p:sldId id="307" r:id="rId48"/>
    <p:sldId id="306" r:id="rId49"/>
    <p:sldId id="302" r:id="rId50"/>
    <p:sldId id="321" r:id="rId51"/>
    <p:sldId id="323" r:id="rId52"/>
    <p:sldId id="308" r:id="rId53"/>
    <p:sldId id="27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36B"/>
    <a:srgbClr val="4986BA"/>
    <a:srgbClr val="3A668B"/>
    <a:srgbClr val="6A2656"/>
    <a:srgbClr val="0099BD"/>
    <a:srgbClr val="00A8C2"/>
    <a:srgbClr val="1A4A69"/>
    <a:srgbClr val="1CAFC7"/>
    <a:srgbClr val="157979"/>
    <a:srgbClr val="5C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2"/>
    <p:restoredTop sz="60000" autoAdjust="0"/>
  </p:normalViewPr>
  <p:slideViewPr>
    <p:cSldViewPr snapToGrid="0">
      <p:cViewPr varScale="1">
        <p:scale>
          <a:sx n="81" d="100"/>
          <a:sy n="81" d="100"/>
        </p:scale>
        <p:origin x="3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17451-E7FE-413D-8874-EFCC3704D9D1}" type="datetimeFigureOut">
              <a:rPr lang="en-US" smtClean="0"/>
              <a:t>4/16/23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21A81-C34A-4D53-8FBA-8ECBBDFDB00E}" type="slidenum">
              <a:rPr lang="en-US" smtClean="0"/>
              <a:t>‹#›</a:t>
            </a:fld>
            <a:endParaRPr lang="en-US"/>
          </a:p>
        </p:txBody>
      </p:sp>
    </p:spTree>
    <p:extLst>
      <p:ext uri="{BB962C8B-B14F-4D97-AF65-F5344CB8AC3E}">
        <p14:creationId xmlns:p14="http://schemas.microsoft.com/office/powerpoint/2010/main" val="419801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org/handbook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na.org/basic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file:////Users/stacymcdade/Desktop/projects/WSC/WSC2020/CAR/PPT_videos/scripts%2520sent%2520to%2520WB/worldboard@na.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This is the sixth of seven PPTs covering material in the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Conference Agenda Report</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(or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for short).</a:t>
            </a:r>
            <a:b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b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2023</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年カンファレンスアジェンダレポート（略称：</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CAR</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）の資料について、</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7</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枚の</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PPT</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のうち</a:t>
            </a:r>
            <a:r>
              <a:rPr lang="en-US" altLang="ja-JP" sz="1800" b="1" u="sng" kern="12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6</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枚目をご紹介します。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a:t>
            </a:fld>
            <a:endParaRPr lang="en-US"/>
          </a:p>
        </p:txBody>
      </p:sp>
    </p:spTree>
    <p:extLst>
      <p:ext uri="{BB962C8B-B14F-4D97-AF65-F5344CB8AC3E}">
        <p14:creationId xmlns:p14="http://schemas.microsoft.com/office/powerpoint/2010/main" val="188167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have not participated in many research projects. The World Board, who approves these activities, has been and will continue to be very cautious about what research NA World Services cooperates with by facilitating access to NA members.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IRBs are typically associated with the US Food and Drug Administration or research conducted through universities. NA World Services has never agreed to participate in university research projects because of their limited nature and scope. When we receive these types of requests, we forward them to the local delegate or service body to see whether they are willing to work with the request.</a:t>
            </a:r>
          </a:p>
          <a:p>
            <a:pPr algn="l">
              <a:lnSpc>
                <a:spcPts val="1400"/>
              </a:lnSpc>
              <a:spcBef>
                <a:spcPts val="400"/>
              </a:spcBef>
            </a:pP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Myriad Pro"/>
              </a:rPr>
              <a:t>私たちは、これまで多くの研究プロジェクトに参加してこなかった</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Myriad Pro"/>
              </a:rPr>
              <a:t>。</a:t>
            </a:r>
            <a:r>
              <a:rPr lang="ja-JP" altLang="ja-JP" sz="1800">
                <a:solidFill>
                  <a:srgbClr val="000000"/>
                </a:solidFill>
                <a:effectLst/>
                <a:latin typeface="Myriad Pro"/>
                <a:ea typeface="小塚ゴシック Pr6N R" panose="020B0400000000000000" pitchFamily="34" charset="-128"/>
                <a:cs typeface="Myriad Pro"/>
              </a:rPr>
              <a:t>こうした活動を承認するワールドボードは、これまでも、そしてこれからも、</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ワールドサービスが</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メンバーへのアクセスを容易にすることで協力する研究については、非常に慎重であり続けるだろう。</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en-US" altLang="ja-JP" sz="1800" dirty="0">
                <a:solidFill>
                  <a:srgbClr val="000000"/>
                </a:solidFill>
                <a:effectLst/>
                <a:latin typeface="小塚ゴシック Pr6N R" panose="020B0400000000000000" pitchFamily="34" charset="-128"/>
                <a:ea typeface="游明朝" panose="02020400000000000000" pitchFamily="18" charset="-128"/>
                <a:cs typeface="Myriad Pro"/>
              </a:rPr>
              <a:t>IRB</a:t>
            </a:r>
            <a:r>
              <a:rPr lang="ja-JP" altLang="ja-JP" sz="1800">
                <a:solidFill>
                  <a:srgbClr val="000000"/>
                </a:solidFill>
                <a:effectLst/>
                <a:latin typeface="Myriad Pro"/>
                <a:ea typeface="小塚ゴシック Pr6N R" panose="020B0400000000000000" pitchFamily="34" charset="-128"/>
                <a:cs typeface="Myriad Pro"/>
              </a:rPr>
              <a:t>は通常、米国食品医薬品局や大学を通じて行われる研究に関連するものである。</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ワールドサービスは、その性質と範囲が限られているため、大学の研究プロジェクトに参加することに同意したことはない。この種の依頼を受けたときは、地域の</a:t>
            </a:r>
            <a:r>
              <a:rPr lang="en-US" altLang="ja-JP" sz="1800" dirty="0">
                <a:solidFill>
                  <a:srgbClr val="000000"/>
                </a:solidFill>
                <a:effectLst/>
                <a:latin typeface="Myriad Pro"/>
                <a:ea typeface="小塚ゴシック Pr6N R" panose="020B0400000000000000" pitchFamily="34" charset="-128"/>
                <a:cs typeface="Myriad Pro"/>
              </a:rPr>
              <a:t>RD</a:t>
            </a:r>
            <a:r>
              <a:rPr lang="ja-JP" altLang="ja-JP" sz="1800">
                <a:solidFill>
                  <a:srgbClr val="000000"/>
                </a:solidFill>
                <a:effectLst/>
                <a:latin typeface="Myriad Pro"/>
                <a:ea typeface="小塚ゴシック Pr6N R" panose="020B0400000000000000" pitchFamily="34" charset="-128"/>
                <a:cs typeface="Myriad Pro"/>
              </a:rPr>
              <a:t>やサービス体に転送して、依頼に協力する意思があるかどうかを確認します。</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10</a:t>
            </a:fld>
            <a:endParaRPr lang="en-US"/>
          </a:p>
        </p:txBody>
      </p:sp>
    </p:spTree>
    <p:extLst>
      <p:ext uri="{BB962C8B-B14F-4D97-AF65-F5344CB8AC3E}">
        <p14:creationId xmlns:p14="http://schemas.microsoft.com/office/powerpoint/2010/main" val="365949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Many professionals who might not pay attention to NA if they heard about us elsewhere will listen to what reputable researchers have to say. Cooperating with researchers who are “friends of NA” helps NA’s public image, which means providers are more likely to refer addicts to NA and policymakers are more likely to consider NA a viable path to a new way of life. We are more able to help addicts when the public can see what we have to offer.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また、</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のことを他で聞いても関心を示さないような専門家でも、評判の良い研究者の話には耳を傾けてくれることが多い。</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の友人である研究者と協力することは、</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の公共イメージを高めることになる。つまり、プロバイダーは</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にアディクトを紹介しやすくなり、政策立案者は</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を新しい生き方への有力な道と見なす可能性が高くなるのである。私たちが何を提供しているのかが世間に伝われば、私たちはより多くのアディクトを助けることができるのである。</a:t>
            </a:r>
            <a:endParaRPr lang="ja-JP" altLang="ja-JP" sz="1800">
              <a:solidFill>
                <a:srgbClr val="000000"/>
              </a:solidFill>
              <a:effectLst/>
              <a:latin typeface="Myriad Pro"/>
              <a:ea typeface="游明朝" panose="02020400000000000000" pitchFamily="18" charset="-128"/>
              <a:cs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11</a:t>
            </a:fld>
            <a:endParaRPr lang="en-US"/>
          </a:p>
        </p:txBody>
      </p:sp>
    </p:spTree>
    <p:extLst>
      <p:ext uri="{BB962C8B-B14F-4D97-AF65-F5344CB8AC3E}">
        <p14:creationId xmlns:p14="http://schemas.microsoft.com/office/powerpoint/2010/main" val="162156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Motion 20:</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To direct NAWS to provide at na.org audio recordings of the worldwide webinars on the topics of Public Relations, Hospital &amp;Institution, Step Writing for Inmates, Fellowship Development, Phone Line, and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Maker:</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Wisconsin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Intent: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To provide access to any interested member of Narcotics Anonymous throughout the world so they can hear the Experience, Strength, and Hope (ESH) of members from other geographic parts of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There would be an opportunity cost to implement this motion. It would take staff time to clean and post the recordings and to track down all of the necessary release forms. </a:t>
            </a: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Myriad Pro"/>
              </a:rPr>
              <a:t>動議</a:t>
            </a:r>
            <a:r>
              <a:rPr lang="en-US" altLang="ja-JP" sz="1800" dirty="0">
                <a:solidFill>
                  <a:srgbClr val="000000"/>
                </a:solidFill>
                <a:effectLst/>
                <a:latin typeface="Myriad Pro"/>
                <a:ea typeface="小塚ゴシック Pr6N R" panose="020B0400000000000000" pitchFamily="34" charset="-128"/>
                <a:cs typeface="Myriad Pro"/>
              </a:rPr>
              <a:t>20</a:t>
            </a:r>
            <a:r>
              <a:rPr lang="ja-JP" altLang="ja-JP" sz="1800">
                <a:solidFill>
                  <a:srgbClr val="000000"/>
                </a:solidFill>
                <a:effectLst/>
                <a:latin typeface="Myriad Pro"/>
                <a:ea typeface="小塚ゴシック Pr6N R" panose="020B0400000000000000" pitchFamily="34" charset="-128"/>
                <a:cs typeface="Myriad Pro"/>
              </a:rPr>
              <a:t>：</a:t>
            </a:r>
            <a:r>
              <a:rPr lang="en-US" altLang="ja-JP" sz="1800" dirty="0">
                <a:solidFill>
                  <a:srgbClr val="000000"/>
                </a:solidFill>
                <a:effectLst/>
                <a:latin typeface="Myriad Pro"/>
                <a:ea typeface="小塚ゴシック Pr6N R" panose="020B0400000000000000" pitchFamily="34" charset="-128"/>
                <a:cs typeface="Myriad Pro"/>
              </a:rPr>
              <a:t>NAWS</a:t>
            </a:r>
            <a:r>
              <a:rPr lang="ja-JP" altLang="ja-JP" sz="1800">
                <a:solidFill>
                  <a:srgbClr val="000000"/>
                </a:solidFill>
                <a:effectLst/>
                <a:latin typeface="Myriad Pro"/>
                <a:ea typeface="小塚ゴシック Pr6N R" panose="020B0400000000000000" pitchFamily="34" charset="-128"/>
                <a:cs typeface="Myriad Pro"/>
              </a:rPr>
              <a:t>に対し、広報、病院・施設、受刑者向けステップライティング、</a:t>
            </a:r>
            <a:r>
              <a:rPr lang="en-US" altLang="ja-JP" sz="1800" dirty="0">
                <a:solidFill>
                  <a:srgbClr val="000000"/>
                </a:solidFill>
                <a:effectLst/>
                <a:latin typeface="Myriad Pro"/>
                <a:ea typeface="小塚ゴシック Pr6N R" panose="020B0400000000000000" pitchFamily="34" charset="-128"/>
                <a:cs typeface="Myriad Pro"/>
              </a:rPr>
              <a:t>FD</a:t>
            </a:r>
            <a:r>
              <a:rPr lang="ja-JP" altLang="ja-JP" sz="1800">
                <a:solidFill>
                  <a:srgbClr val="000000"/>
                </a:solidFill>
                <a:effectLst/>
                <a:latin typeface="Myriad Pro"/>
                <a:ea typeface="小塚ゴシック Pr6N R" panose="020B0400000000000000" pitchFamily="34" charset="-128"/>
                <a:cs typeface="Myriad Pro"/>
              </a:rPr>
              <a:t>、フォンライン、その他のトピックに関する世界規模のウェビナーの音声録音を</a:t>
            </a:r>
            <a:r>
              <a:rPr lang="en-US" altLang="ja-JP" sz="1800" dirty="0" err="1">
                <a:solidFill>
                  <a:srgbClr val="000000"/>
                </a:solidFill>
                <a:effectLst/>
                <a:latin typeface="Myriad Pro"/>
                <a:ea typeface="小塚ゴシック Pr6N R" panose="020B0400000000000000" pitchFamily="34" charset="-128"/>
                <a:cs typeface="Myriad Pro"/>
              </a:rPr>
              <a:t>na.org</a:t>
            </a:r>
            <a:r>
              <a:rPr lang="ja-JP" altLang="ja-JP" sz="1800">
                <a:solidFill>
                  <a:srgbClr val="000000"/>
                </a:solidFill>
                <a:effectLst/>
                <a:latin typeface="Myriad Pro"/>
                <a:ea typeface="小塚ゴシック Pr6N R" panose="020B0400000000000000" pitchFamily="34" charset="-128"/>
                <a:cs typeface="Myriad Pro"/>
              </a:rPr>
              <a:t>で提供するよう指示する。</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Myriad Pro"/>
              </a:rPr>
              <a:t>メーカー ：ウィスコンシン地域</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Myriad Pro"/>
              </a:rPr>
              <a:t>意図すること： 世界中のナルコティクス・アノニマスのメンバーが、他の地域のメンバーの経験、強さ、希望（</a:t>
            </a:r>
            <a:r>
              <a:rPr lang="en-US" altLang="ja-JP" sz="1800" dirty="0">
                <a:solidFill>
                  <a:srgbClr val="000000"/>
                </a:solidFill>
                <a:effectLst/>
                <a:latin typeface="Myriad Pro"/>
                <a:ea typeface="小塚ゴシック Pr6N R" panose="020B0400000000000000" pitchFamily="34" charset="-128"/>
                <a:cs typeface="Myriad Pro"/>
              </a:rPr>
              <a:t>ESH</a:t>
            </a:r>
            <a:r>
              <a:rPr lang="ja-JP" altLang="ja-JP" sz="1800">
                <a:solidFill>
                  <a:srgbClr val="000000"/>
                </a:solidFill>
                <a:effectLst/>
                <a:latin typeface="Myriad Pro"/>
                <a:ea typeface="小塚ゴシック Pr6N R" panose="020B0400000000000000" pitchFamily="34" charset="-128"/>
                <a:cs typeface="Myriad Pro"/>
              </a:rPr>
              <a:t>）を聞くことができるように、関心を持つすべてのメンバーにアクセスを提供すること。</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Myriad Pro"/>
              </a:rPr>
              <a:t>財務上の影響 ：本動議を実施するには、機会費用がかかる。録音を整理して掲示し、必要なリリースフォームをすべて探し出すために、スタッフの時間がかかるでしょう。</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13</a:t>
            </a:fld>
            <a:endParaRPr lang="en-US"/>
          </a:p>
        </p:txBody>
      </p:sp>
    </p:spTree>
    <p:extLst>
      <p:ext uri="{BB962C8B-B14F-4D97-AF65-F5344CB8AC3E}">
        <p14:creationId xmlns:p14="http://schemas.microsoft.com/office/powerpoint/2010/main" val="2080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Calibri" panose="020F0502020204030204" pitchFamily="34" charset="0"/>
              </a:rPr>
              <a:t>Rationale By Region</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To gain a worldwide understanding of our Fellowship and the services being provided, when holding webinars on the topics of PR, H&amp;I, Step Writing for Inmates, FD, and Phone Lines. This will also help to give information to those who are on different time zones so that they can gain the ESH of those webinars and have access to this helpful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リージョン</a:t>
            </a:r>
            <a:r>
              <a:rPr lang="en-US" altLang="ja-JP" sz="1800" b="1" u="sng" dirty="0" err="1">
                <a:effectLst/>
                <a:latin typeface="小塚ゴシック Pr6N R" panose="020B0400000000000000" pitchFamily="34" charset="-128"/>
                <a:ea typeface="游明朝" panose="02020400000000000000" pitchFamily="18" charset="-128"/>
                <a:cs typeface="Calibri" panose="020F0502020204030204" pitchFamily="34" charset="0"/>
              </a:rPr>
              <a:t>別の理由</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 </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私たちのフェローシップと提供されているサービスを世界中に理解してもらうために、PR、H&amp;I、被収容者のためのステップライティング、FD、</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フォンライン</a:t>
            </a:r>
            <a:r>
              <a:rPr lang="en-US" altLang="ja-JP" sz="1800" b="1" u="sng" dirty="0" err="1">
                <a:effectLst/>
                <a:latin typeface="小塚ゴシック Pr6N R" panose="020B0400000000000000" pitchFamily="34" charset="-128"/>
                <a:ea typeface="游明朝" panose="02020400000000000000" pitchFamily="18" charset="-128"/>
                <a:cs typeface="Calibri" panose="020F0502020204030204" pitchFamily="34" charset="0"/>
              </a:rPr>
              <a:t>というトピックでウェビナーを開催する場合</a:t>
            </a:r>
            <a:r>
              <a:rPr lang="en-US" altLang="ja-JP" sz="1800" b="1" u="sng" dirty="0">
                <a:effectLst/>
                <a:latin typeface="小塚ゴシック Pr6N R" panose="020B0400000000000000" pitchFamily="34" charset="-128"/>
                <a:ea typeface="游明朝" panose="02020400000000000000" pitchFamily="18" charset="-128"/>
                <a:cs typeface="Calibri" panose="020F0502020204030204" pitchFamily="34" charset="0"/>
              </a:rPr>
              <a:t>。</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これは、異なるタイムゾーンにいる人々にも情報を提供し、ウェビナーの</a:t>
            </a:r>
            <a:r>
              <a:rPr lang="en-US" altLang="ja-JP" sz="1800" b="1" u="sng" dirty="0">
                <a:effectLst/>
                <a:latin typeface="Calibri" panose="020F0502020204030204" pitchFamily="34" charset="0"/>
                <a:ea typeface="小塚ゴシック Pr6N R" panose="020B0400000000000000" pitchFamily="34" charset="-128"/>
                <a:cs typeface="Calibri" panose="020F0502020204030204" pitchFamily="34" charset="0"/>
              </a:rPr>
              <a:t>ESH</a:t>
            </a:r>
            <a:r>
              <a:rPr lang="ja-JP" altLang="ja-JP" sz="1800" b="1" u="sng">
                <a:effectLst/>
                <a:latin typeface="Calibri" panose="020F0502020204030204" pitchFamily="34" charset="0"/>
                <a:ea typeface="小塚ゴシック Pr6N R" panose="020B0400000000000000" pitchFamily="34" charset="-128"/>
                <a:cs typeface="Calibri" panose="020F0502020204030204" pitchFamily="34" charset="0"/>
              </a:rPr>
              <a:t>を得ることができ、この有用な情報にアクセスできるようにするためです。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14</a:t>
            </a:fld>
            <a:endParaRPr lang="en-US"/>
          </a:p>
        </p:txBody>
      </p:sp>
    </p:spTree>
    <p:extLst>
      <p:ext uri="{BB962C8B-B14F-4D97-AF65-F5344CB8AC3E}">
        <p14:creationId xmlns:p14="http://schemas.microsoft.com/office/powerpoint/2010/main" val="339743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World Board Response: </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want to align our limited human resources where they can be the most beneficial, and we are skeptical that posting these recordings fits that bill. NAWS holds many different types of webinars and web meetings. This motion is asking that recordings of web meetings attended by the chairs of area, regional, or zonal PR or H&amp;I committees be posted online. These meetings consist almost entirely of discussion among these PR or H&amp;I trusted servants. (Phoneline, Inmate Step Writing, and Rural webinars have not been held this cycle because of low attendance.)</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Posting the recordings to na.org would require slight cleaning of the recordings; obtaining written releases from all participants, which can be a bit of a challenge; and time to post them on our website. </a:t>
            </a:r>
          </a:p>
          <a:p>
            <a:pPr marL="0" marR="0" lvl="0" indent="0" algn="just" defTabSz="914400" rtl="0" eaLnBrk="1" fontAlgn="auto" latinLnBrk="0" hangingPunct="1">
              <a:lnSpc>
                <a:spcPts val="1400"/>
              </a:lnSpc>
              <a:spcBef>
                <a:spcPts val="400"/>
              </a:spcBef>
              <a:spcAft>
                <a:spcPts val="0"/>
              </a:spcAft>
              <a:buClrTx/>
              <a:buSzTx/>
              <a:buFontTx/>
              <a:buNone/>
              <a:tabLst/>
              <a:defRPr/>
            </a:pP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Myriad Pro"/>
              </a:rPr>
              <a:t>ワールド・ボードからの回答</a:t>
            </a:r>
            <a:r>
              <a:rPr lang="ja-JP" altLang="ja-JP" sz="1800">
                <a:solidFill>
                  <a:srgbClr val="000000"/>
                </a:solidFill>
                <a:effectLst/>
                <a:latin typeface="Myriad Pro"/>
                <a:ea typeface="小塚ゴシック Pr6N R" panose="020B0400000000000000" pitchFamily="34" charset="-128"/>
                <a:cs typeface="Myriad Pro"/>
              </a:rPr>
              <a:t>：私たちは、限られた人的資源を最も有益な場所に配置したいと考えており、これらの録画の掲示がその法案に合致しているかどうか、懐疑的です。</a:t>
            </a:r>
            <a:r>
              <a:rPr lang="en-US" altLang="ja-JP" sz="1800" dirty="0">
                <a:solidFill>
                  <a:srgbClr val="000000"/>
                </a:solidFill>
                <a:effectLst/>
                <a:latin typeface="Myriad Pro"/>
                <a:ea typeface="小塚ゴシック Pr6N R" panose="020B0400000000000000" pitchFamily="34" charset="-128"/>
                <a:cs typeface="Myriad Pro"/>
              </a:rPr>
              <a:t>NAWS</a:t>
            </a:r>
            <a:r>
              <a:rPr lang="ja-JP" altLang="ja-JP" sz="1800">
                <a:solidFill>
                  <a:srgbClr val="000000"/>
                </a:solidFill>
                <a:effectLst/>
                <a:latin typeface="Myriad Pro"/>
                <a:ea typeface="小塚ゴシック Pr6N R" panose="020B0400000000000000" pitchFamily="34" charset="-128"/>
                <a:cs typeface="Myriad Pro"/>
              </a:rPr>
              <a:t>は様々なタイプのウェビナーやウェブミーティングを開催しています。この動議は、エリア、リージョナル、ゾーン</a:t>
            </a:r>
            <a:r>
              <a:rPr lang="en-US" altLang="ja-JP" sz="1800" dirty="0">
                <a:solidFill>
                  <a:srgbClr val="000000"/>
                </a:solidFill>
                <a:effectLst/>
                <a:latin typeface="Myriad Pro"/>
                <a:ea typeface="小塚ゴシック Pr6N R" panose="020B0400000000000000" pitchFamily="34" charset="-128"/>
                <a:cs typeface="Myriad Pro"/>
              </a:rPr>
              <a:t>PR</a:t>
            </a:r>
            <a:r>
              <a:rPr lang="ja-JP" altLang="ja-JP" sz="1800">
                <a:solidFill>
                  <a:srgbClr val="000000"/>
                </a:solidFill>
                <a:effectLst/>
                <a:latin typeface="Myriad Pro"/>
                <a:ea typeface="小塚ゴシック Pr6N R" panose="020B0400000000000000" pitchFamily="34" charset="-128"/>
                <a:cs typeface="Myriad Pro"/>
              </a:rPr>
              <a:t>または</a:t>
            </a:r>
            <a:r>
              <a:rPr lang="en-US" altLang="ja-JP" sz="1800" dirty="0">
                <a:solidFill>
                  <a:srgbClr val="000000"/>
                </a:solidFill>
                <a:effectLst/>
                <a:latin typeface="Myriad Pro"/>
                <a:ea typeface="小塚ゴシック Pr6N R" panose="020B0400000000000000" pitchFamily="34" charset="-128"/>
                <a:cs typeface="Myriad Pro"/>
              </a:rPr>
              <a:t>H&amp;I</a:t>
            </a:r>
            <a:r>
              <a:rPr lang="ja-JP" altLang="ja-JP" sz="1800">
                <a:solidFill>
                  <a:srgbClr val="000000"/>
                </a:solidFill>
                <a:effectLst/>
                <a:latin typeface="Myriad Pro"/>
                <a:ea typeface="小塚ゴシック Pr6N R" panose="020B0400000000000000" pitchFamily="34" charset="-128"/>
                <a:cs typeface="Myriad Pro"/>
              </a:rPr>
              <a:t>委員会の委員長が出席したウェブ会議の記録をオンラインに掲載することを求めるものです。これらの会議は、ほぼ全面的に、広報または</a:t>
            </a:r>
            <a:r>
              <a:rPr lang="en-US" altLang="ja-JP" sz="1800" dirty="0">
                <a:solidFill>
                  <a:srgbClr val="000000"/>
                </a:solidFill>
                <a:effectLst/>
                <a:latin typeface="Myriad Pro"/>
                <a:ea typeface="小塚ゴシック Pr6N R" panose="020B0400000000000000" pitchFamily="34" charset="-128"/>
                <a:cs typeface="Myriad Pro"/>
              </a:rPr>
              <a:t>H&amp;I</a:t>
            </a:r>
            <a:r>
              <a:rPr lang="ja-JP" altLang="ja-JP" sz="1800">
                <a:solidFill>
                  <a:srgbClr val="000000"/>
                </a:solidFill>
                <a:effectLst/>
                <a:latin typeface="Myriad Pro"/>
                <a:ea typeface="小塚ゴシック Pr6N R" panose="020B0400000000000000" pitchFamily="34" charset="-128"/>
                <a:cs typeface="Myriad Pro"/>
              </a:rPr>
              <a:t>の信頼されるサーバント同士の話し合いで構成されています。</a:t>
            </a:r>
            <a:r>
              <a:rPr lang="en-US" altLang="ja-JP" sz="1800" dirty="0">
                <a:solidFill>
                  <a:srgbClr val="000000"/>
                </a:solidFill>
                <a:effectLst/>
                <a:latin typeface="Myriad Pro"/>
                <a:ea typeface="小塚ゴシック Pr6N R" panose="020B0400000000000000" pitchFamily="34" charset="-128"/>
                <a:cs typeface="Myriad Pro"/>
              </a:rPr>
              <a:t>(</a:t>
            </a:r>
            <a:r>
              <a:rPr lang="ja-JP" altLang="ja-JP" sz="1800">
                <a:solidFill>
                  <a:srgbClr val="000000"/>
                </a:solidFill>
                <a:effectLst/>
                <a:latin typeface="Myriad Pro"/>
                <a:ea typeface="小塚ゴシック Pr6N R" panose="020B0400000000000000" pitchFamily="34" charset="-128"/>
                <a:cs typeface="Myriad Pro"/>
              </a:rPr>
              <a:t>フォンライン、収容者ステップライティング、ルーラル地域のウェビナーは、出席者が少ないため、今サイクルでは開催されていません）。</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15</a:t>
            </a:fld>
            <a:endParaRPr lang="en-US"/>
          </a:p>
        </p:txBody>
      </p:sp>
    </p:spTree>
    <p:extLst>
      <p:ext uri="{BB962C8B-B14F-4D97-AF65-F5344CB8AC3E}">
        <p14:creationId xmlns:p14="http://schemas.microsoft.com/office/powerpoint/2010/main" val="79005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believe there are more effective ways to provide interested members access to the information. We now create written summaries of each of the PR and H&amp;I web meetings, and those summaries are available upon request.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also hold quarterly web meetings, open to all members, on topics of Fellowship interest. We post audio recordings of these open web meetings, but NA members do not seem to be very interested in accessing the postings. We do not currently have the ability to track the number of downloads, but none of the recordings is in the top 200 accessed files on na.org. Our first PR and H&amp;I webinars open to all members are scheduled for November 2022.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will continue to evaluate the effectiveness of our communications and how to best respond to members’ needs. </a:t>
            </a:r>
          </a:p>
          <a:p>
            <a:pPr marL="0" marR="0" lvl="0" indent="0" algn="just" defTabSz="914400" rtl="0" eaLnBrk="1" fontAlgn="auto" latinLnBrk="0" hangingPunct="1">
              <a:lnSpc>
                <a:spcPts val="1400"/>
              </a:lnSpc>
              <a:spcBef>
                <a:spcPts val="400"/>
              </a:spcBef>
              <a:spcAft>
                <a:spcPts val="0"/>
              </a:spcAft>
              <a:buClrTx/>
              <a:buSzTx/>
              <a:buFontTx/>
              <a:buNone/>
              <a:tabLst/>
              <a:defRPr/>
            </a:pP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Myriad Pro"/>
              </a:rPr>
              <a:t>ワールド・ボードからの回答</a:t>
            </a:r>
            <a:r>
              <a:rPr lang="ja-JP" altLang="ja-JP" sz="1800">
                <a:solidFill>
                  <a:srgbClr val="000000"/>
                </a:solidFill>
                <a:effectLst/>
                <a:latin typeface="Myriad Pro"/>
                <a:ea typeface="小塚ゴシック Pr6N R" panose="020B0400000000000000" pitchFamily="34" charset="-128"/>
                <a:cs typeface="Myriad Pro"/>
              </a:rPr>
              <a:t>：私たちは、限られた人的資源を最も有益な場所に配置したいと考えており、これらの録画の掲示がその法案に合致しているかどうか、懐疑的です。</a:t>
            </a:r>
            <a:r>
              <a:rPr lang="en-US" altLang="ja-JP" sz="1800" dirty="0">
                <a:solidFill>
                  <a:srgbClr val="000000"/>
                </a:solidFill>
                <a:effectLst/>
                <a:latin typeface="Myriad Pro"/>
                <a:ea typeface="小塚ゴシック Pr6N R" panose="020B0400000000000000" pitchFamily="34" charset="-128"/>
                <a:cs typeface="Myriad Pro"/>
              </a:rPr>
              <a:t>NAWS</a:t>
            </a:r>
            <a:r>
              <a:rPr lang="ja-JP" altLang="ja-JP" sz="1800">
                <a:solidFill>
                  <a:srgbClr val="000000"/>
                </a:solidFill>
                <a:effectLst/>
                <a:latin typeface="Myriad Pro"/>
                <a:ea typeface="小塚ゴシック Pr6N R" panose="020B0400000000000000" pitchFamily="34" charset="-128"/>
                <a:cs typeface="Myriad Pro"/>
              </a:rPr>
              <a:t>は様々なタイプのウェビナーやウェブミーティングを開催しています。この動議は、エリア、リージョナル、ゾーン</a:t>
            </a:r>
            <a:r>
              <a:rPr lang="en-US" altLang="ja-JP" sz="1800" dirty="0">
                <a:solidFill>
                  <a:srgbClr val="000000"/>
                </a:solidFill>
                <a:effectLst/>
                <a:latin typeface="Myriad Pro"/>
                <a:ea typeface="小塚ゴシック Pr6N R" panose="020B0400000000000000" pitchFamily="34" charset="-128"/>
                <a:cs typeface="Myriad Pro"/>
              </a:rPr>
              <a:t>PR</a:t>
            </a:r>
            <a:r>
              <a:rPr lang="ja-JP" altLang="ja-JP" sz="1800">
                <a:solidFill>
                  <a:srgbClr val="000000"/>
                </a:solidFill>
                <a:effectLst/>
                <a:latin typeface="Myriad Pro"/>
                <a:ea typeface="小塚ゴシック Pr6N R" panose="020B0400000000000000" pitchFamily="34" charset="-128"/>
                <a:cs typeface="Myriad Pro"/>
              </a:rPr>
              <a:t>または</a:t>
            </a:r>
            <a:r>
              <a:rPr lang="en-US" altLang="ja-JP" sz="1800" dirty="0">
                <a:solidFill>
                  <a:srgbClr val="000000"/>
                </a:solidFill>
                <a:effectLst/>
                <a:latin typeface="Myriad Pro"/>
                <a:ea typeface="小塚ゴシック Pr6N R" panose="020B0400000000000000" pitchFamily="34" charset="-128"/>
                <a:cs typeface="Myriad Pro"/>
              </a:rPr>
              <a:t>H&amp;I</a:t>
            </a:r>
            <a:r>
              <a:rPr lang="ja-JP" altLang="ja-JP" sz="1800">
                <a:solidFill>
                  <a:srgbClr val="000000"/>
                </a:solidFill>
                <a:effectLst/>
                <a:latin typeface="Myriad Pro"/>
                <a:ea typeface="小塚ゴシック Pr6N R" panose="020B0400000000000000" pitchFamily="34" charset="-128"/>
                <a:cs typeface="Myriad Pro"/>
              </a:rPr>
              <a:t>委員会の委員長が出席したウェブ会議の記録をオンラインに掲載することを求めるものです。これらの会議は、ほぼ全面的に、広報または</a:t>
            </a:r>
            <a:r>
              <a:rPr lang="en-US" altLang="ja-JP" sz="1800" dirty="0">
                <a:solidFill>
                  <a:srgbClr val="000000"/>
                </a:solidFill>
                <a:effectLst/>
                <a:latin typeface="Myriad Pro"/>
                <a:ea typeface="小塚ゴシック Pr6N R" panose="020B0400000000000000" pitchFamily="34" charset="-128"/>
                <a:cs typeface="Myriad Pro"/>
              </a:rPr>
              <a:t>H&amp;I</a:t>
            </a:r>
            <a:r>
              <a:rPr lang="ja-JP" altLang="ja-JP" sz="1800">
                <a:solidFill>
                  <a:srgbClr val="000000"/>
                </a:solidFill>
                <a:effectLst/>
                <a:latin typeface="Myriad Pro"/>
                <a:ea typeface="小塚ゴシック Pr6N R" panose="020B0400000000000000" pitchFamily="34" charset="-128"/>
                <a:cs typeface="Myriad Pro"/>
              </a:rPr>
              <a:t>の信頼されるサーバント同士の話し合いで構成されています。</a:t>
            </a:r>
            <a:r>
              <a:rPr lang="en-US" altLang="ja-JP" sz="1800" dirty="0">
                <a:solidFill>
                  <a:srgbClr val="000000"/>
                </a:solidFill>
                <a:effectLst/>
                <a:latin typeface="Myriad Pro"/>
                <a:ea typeface="小塚ゴシック Pr6N R" panose="020B0400000000000000" pitchFamily="34" charset="-128"/>
                <a:cs typeface="Myriad Pro"/>
              </a:rPr>
              <a:t>(</a:t>
            </a:r>
            <a:r>
              <a:rPr lang="ja-JP" altLang="ja-JP" sz="1800">
                <a:solidFill>
                  <a:srgbClr val="000000"/>
                </a:solidFill>
                <a:effectLst/>
                <a:latin typeface="Myriad Pro"/>
                <a:ea typeface="小塚ゴシック Pr6N R" panose="020B0400000000000000" pitchFamily="34" charset="-128"/>
                <a:cs typeface="Myriad Pro"/>
              </a:rPr>
              <a:t>フォンライン、収容者ステップライティング、ルーラル地域のウェビナーは、出席者が少ないため、今サイクルでは開催されていません）。</a:t>
            </a:r>
            <a:endParaRPr lang="en-US" altLang="ja-JP" sz="1800" dirty="0">
              <a:solidFill>
                <a:srgbClr val="000000"/>
              </a:solidFill>
              <a:effectLst/>
              <a:latin typeface="Myriad Pro"/>
              <a:ea typeface="小塚ゴシック Pr6N R" panose="020B0400000000000000" pitchFamily="34" charset="-128"/>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endParaRPr lang="en-US" altLang="ja-JP" sz="1800" dirty="0">
              <a:solidFill>
                <a:srgbClr val="000000"/>
              </a:solidFill>
              <a:effectLst/>
              <a:latin typeface="Myriad Pro"/>
              <a:ea typeface="小塚ゴシック Pr6N R" panose="020B0400000000000000" pitchFamily="34" charset="-128"/>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録音を</a:t>
            </a:r>
            <a:r>
              <a:rPr lang="en-US" altLang="ja-JP" sz="1800" dirty="0" err="1">
                <a:solidFill>
                  <a:srgbClr val="000000"/>
                </a:solidFill>
                <a:effectLst/>
                <a:latin typeface="Myriad Pro"/>
                <a:ea typeface="小塚ゴシック Pr6N R" panose="020B0400000000000000" pitchFamily="34" charset="-128"/>
                <a:cs typeface="Myriad Pro"/>
              </a:rPr>
              <a:t>na.org</a:t>
            </a:r>
            <a:r>
              <a:rPr lang="ja-JP" altLang="ja-JP" sz="1800">
                <a:solidFill>
                  <a:srgbClr val="000000"/>
                </a:solidFill>
                <a:effectLst/>
                <a:latin typeface="Myriad Pro"/>
                <a:ea typeface="小塚ゴシック Pr6N R" panose="020B0400000000000000" pitchFamily="34" charset="-128"/>
                <a:cs typeface="Myriad Pro"/>
              </a:rPr>
              <a:t>に掲載するには、録音を少しきれいにして、参加者全員から文書による承諾を得る必要がありますが、これは少し難しいことで、また、ウェブサイトに掲載する時間も必要です。私たちは、関心のあるメンバーに情報へのアクセスを提供するため、より効果的な方法があると信じています。現在では、</a:t>
            </a:r>
            <a:r>
              <a:rPr lang="en-US" altLang="ja-JP" sz="1800" dirty="0">
                <a:solidFill>
                  <a:srgbClr val="000000"/>
                </a:solidFill>
                <a:effectLst/>
                <a:latin typeface="Myriad Pro"/>
                <a:ea typeface="小塚ゴシック Pr6N R" panose="020B0400000000000000" pitchFamily="34" charset="-128"/>
                <a:cs typeface="Myriad Pro"/>
              </a:rPr>
              <a:t>PR</a:t>
            </a:r>
            <a:r>
              <a:rPr lang="ja-JP" altLang="ja-JP" sz="1800">
                <a:solidFill>
                  <a:srgbClr val="000000"/>
                </a:solidFill>
                <a:effectLst/>
                <a:latin typeface="Myriad Pro"/>
                <a:ea typeface="小塚ゴシック Pr6N R" panose="020B0400000000000000" pitchFamily="34" charset="-128"/>
                <a:cs typeface="Myriad Pro"/>
              </a:rPr>
              <a:t>と</a:t>
            </a:r>
            <a:r>
              <a:rPr lang="en-US" altLang="ja-JP" sz="1800" dirty="0">
                <a:solidFill>
                  <a:srgbClr val="000000"/>
                </a:solidFill>
                <a:effectLst/>
                <a:latin typeface="Myriad Pro"/>
                <a:ea typeface="小塚ゴシック Pr6N R" panose="020B0400000000000000" pitchFamily="34" charset="-128"/>
                <a:cs typeface="Myriad Pro"/>
              </a:rPr>
              <a:t>H&amp;I</a:t>
            </a:r>
            <a:r>
              <a:rPr lang="ja-JP" altLang="ja-JP" sz="1800">
                <a:solidFill>
                  <a:srgbClr val="000000"/>
                </a:solidFill>
                <a:effectLst/>
                <a:latin typeface="Myriad Pro"/>
                <a:ea typeface="小塚ゴシック Pr6N R" panose="020B0400000000000000" pitchFamily="34" charset="-128"/>
                <a:cs typeface="Myriad Pro"/>
              </a:rPr>
              <a:t>の各ウェブミーティングのサマリーを文書で作成し、リクエストに応じて提供しています。</a:t>
            </a:r>
            <a:endParaRPr lang="ja-JP" altLang="ja-JP" sz="1800">
              <a:solidFill>
                <a:srgbClr val="000000"/>
              </a:solidFill>
              <a:effectLst/>
              <a:latin typeface="Myriad Pro"/>
              <a:ea typeface="游明朝" panose="02020400000000000000" pitchFamily="18" charset="-128"/>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endParaRPr lang="en-US" altLang="ja-JP" sz="1800" dirty="0">
              <a:solidFill>
                <a:srgbClr val="000000"/>
              </a:solidFill>
              <a:effectLst/>
              <a:latin typeface="Myriad Pro"/>
              <a:ea typeface="小塚ゴシック Pr6N R" panose="020B0400000000000000" pitchFamily="34" charset="-128"/>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また、四半期ごとに、フェローシップに関連するトピックについて、全メンバーに公開されたウェブミーティングを開催しています。これらの公開ウェブミーティングの音声記録を掲載していますが、</a:t>
            </a:r>
            <a:r>
              <a:rPr lang="en-US" altLang="ja-JP" sz="1800" dirty="0">
                <a:solidFill>
                  <a:srgbClr val="000000"/>
                </a:solidFill>
                <a:effectLst/>
                <a:latin typeface="Myriad Pro"/>
                <a:ea typeface="小塚ゴシック Pr6N R" panose="020B0400000000000000" pitchFamily="34" charset="-128"/>
                <a:cs typeface="Myriad Pro"/>
              </a:rPr>
              <a:t>NA</a:t>
            </a:r>
            <a:r>
              <a:rPr lang="ja-JP" altLang="ja-JP" sz="1800">
                <a:solidFill>
                  <a:srgbClr val="000000"/>
                </a:solidFill>
                <a:effectLst/>
                <a:latin typeface="Myriad Pro"/>
                <a:ea typeface="小塚ゴシック Pr6N R" panose="020B0400000000000000" pitchFamily="34" charset="-128"/>
                <a:cs typeface="Myriad Pro"/>
              </a:rPr>
              <a:t>のメンバーは、その記録にアクセスすることにあまり興味がないようです。現在、ダウンロード数を追跡する機能はないが、</a:t>
            </a:r>
            <a:r>
              <a:rPr lang="en-US" altLang="ja-JP" sz="1800" dirty="0" err="1">
                <a:solidFill>
                  <a:srgbClr val="000000"/>
                </a:solidFill>
                <a:effectLst/>
                <a:latin typeface="Myriad Pro"/>
                <a:ea typeface="小塚ゴシック Pr6N R" panose="020B0400000000000000" pitchFamily="34" charset="-128"/>
                <a:cs typeface="Myriad Pro"/>
              </a:rPr>
              <a:t>na.org</a:t>
            </a:r>
            <a:r>
              <a:rPr lang="ja-JP" altLang="ja-JP" sz="1800">
                <a:solidFill>
                  <a:srgbClr val="000000"/>
                </a:solidFill>
                <a:effectLst/>
                <a:latin typeface="Myriad Pro"/>
                <a:ea typeface="小塚ゴシック Pr6N R" panose="020B0400000000000000" pitchFamily="34" charset="-128"/>
                <a:cs typeface="Myriad Pro"/>
              </a:rPr>
              <a:t>のアクセス数上位</a:t>
            </a:r>
            <a:r>
              <a:rPr lang="en-US" altLang="ja-JP" sz="1800" dirty="0">
                <a:solidFill>
                  <a:srgbClr val="000000"/>
                </a:solidFill>
                <a:effectLst/>
                <a:latin typeface="Myriad Pro"/>
                <a:ea typeface="小塚ゴシック Pr6N R" panose="020B0400000000000000" pitchFamily="34" charset="-128"/>
                <a:cs typeface="Myriad Pro"/>
              </a:rPr>
              <a:t>200</a:t>
            </a:r>
            <a:r>
              <a:rPr lang="ja-JP" altLang="ja-JP" sz="1800">
                <a:solidFill>
                  <a:srgbClr val="000000"/>
                </a:solidFill>
                <a:effectLst/>
                <a:latin typeface="Myriad Pro"/>
                <a:ea typeface="小塚ゴシック Pr6N R" panose="020B0400000000000000" pitchFamily="34" charset="-128"/>
                <a:cs typeface="Myriad Pro"/>
              </a:rPr>
              <a:t>ファイルには、どの録音も入っていない。全メンバーに公開される最初の</a:t>
            </a:r>
            <a:r>
              <a:rPr lang="en-US" altLang="ja-JP" sz="1800" dirty="0">
                <a:solidFill>
                  <a:srgbClr val="000000"/>
                </a:solidFill>
                <a:effectLst/>
                <a:latin typeface="Myriad Pro"/>
                <a:ea typeface="小塚ゴシック Pr6N R" panose="020B0400000000000000" pitchFamily="34" charset="-128"/>
                <a:cs typeface="Myriad Pro"/>
              </a:rPr>
              <a:t>PR</a:t>
            </a:r>
            <a:r>
              <a:rPr lang="ja-JP" altLang="ja-JP" sz="1800">
                <a:solidFill>
                  <a:srgbClr val="000000"/>
                </a:solidFill>
                <a:effectLst/>
                <a:latin typeface="Myriad Pro"/>
                <a:ea typeface="小塚ゴシック Pr6N R" panose="020B0400000000000000" pitchFamily="34" charset="-128"/>
                <a:cs typeface="Myriad Pro"/>
              </a:rPr>
              <a:t>と</a:t>
            </a:r>
            <a:r>
              <a:rPr lang="en-US" altLang="ja-JP" sz="1800" dirty="0">
                <a:solidFill>
                  <a:srgbClr val="000000"/>
                </a:solidFill>
                <a:effectLst/>
                <a:latin typeface="Myriad Pro"/>
                <a:ea typeface="小塚ゴシック Pr6N R" panose="020B0400000000000000" pitchFamily="34" charset="-128"/>
                <a:cs typeface="Myriad Pro"/>
              </a:rPr>
              <a:t>H&amp;I</a:t>
            </a:r>
            <a:r>
              <a:rPr lang="ja-JP" altLang="ja-JP" sz="1800">
                <a:solidFill>
                  <a:srgbClr val="000000"/>
                </a:solidFill>
                <a:effectLst/>
                <a:latin typeface="Myriad Pro"/>
                <a:ea typeface="小塚ゴシック Pr6N R" panose="020B0400000000000000" pitchFamily="34" charset="-128"/>
                <a:cs typeface="Myriad Pro"/>
              </a:rPr>
              <a:t>のウェビナーは、</a:t>
            </a:r>
            <a:r>
              <a:rPr lang="en-US" altLang="ja-JP" sz="1800" dirty="0">
                <a:solidFill>
                  <a:srgbClr val="000000"/>
                </a:solidFill>
                <a:effectLst/>
                <a:latin typeface="Myriad Pro"/>
                <a:ea typeface="小塚ゴシック Pr6N R" panose="020B0400000000000000" pitchFamily="34" charset="-128"/>
                <a:cs typeface="Myriad Pro"/>
              </a:rPr>
              <a:t>2022</a:t>
            </a:r>
            <a:r>
              <a:rPr lang="ja-JP" altLang="ja-JP" sz="1800">
                <a:solidFill>
                  <a:srgbClr val="000000"/>
                </a:solidFill>
                <a:effectLst/>
                <a:latin typeface="Myriad Pro"/>
                <a:ea typeface="小塚ゴシック Pr6N R" panose="020B0400000000000000" pitchFamily="34" charset="-128"/>
                <a:cs typeface="Myriad Pro"/>
              </a:rPr>
              <a:t>年</a:t>
            </a:r>
            <a:r>
              <a:rPr lang="en-US" altLang="ja-JP" sz="1800" dirty="0">
                <a:solidFill>
                  <a:srgbClr val="000000"/>
                </a:solidFill>
                <a:effectLst/>
                <a:latin typeface="Myriad Pro"/>
                <a:ea typeface="小塚ゴシック Pr6N R" panose="020B0400000000000000" pitchFamily="34" charset="-128"/>
                <a:cs typeface="Myriad Pro"/>
              </a:rPr>
              <a:t>11</a:t>
            </a:r>
            <a:r>
              <a:rPr lang="ja-JP" altLang="ja-JP" sz="1800">
                <a:solidFill>
                  <a:srgbClr val="000000"/>
                </a:solidFill>
                <a:effectLst/>
                <a:latin typeface="Myriad Pro"/>
                <a:ea typeface="小塚ゴシック Pr6N R" panose="020B0400000000000000" pitchFamily="34" charset="-128"/>
                <a:cs typeface="Myriad Pro"/>
              </a:rPr>
              <a:t>月に予定されています。</a:t>
            </a:r>
            <a:br>
              <a:rPr lang="en-US" altLang="ja-JP" sz="1800" dirty="0">
                <a:solidFill>
                  <a:srgbClr val="000000"/>
                </a:solidFill>
                <a:effectLst/>
                <a:latin typeface="Myriad Pro"/>
                <a:ea typeface="小塚ゴシック Pr6N R" panose="020B0400000000000000" pitchFamily="34" charset="-128"/>
                <a:cs typeface="Myriad Pro"/>
              </a:rPr>
            </a:br>
            <a:r>
              <a:rPr lang="ja-JP" altLang="ja-JP" sz="1800">
                <a:solidFill>
                  <a:srgbClr val="000000"/>
                </a:solidFill>
                <a:effectLst/>
                <a:latin typeface="Myriad Pro"/>
                <a:ea typeface="小塚ゴシック Pr6N R" panose="020B0400000000000000" pitchFamily="34" charset="-128"/>
                <a:cs typeface="Myriad Pro"/>
              </a:rPr>
              <a:t>　今後も、コミュニケーションの効果を評価し、メンバーのニーズに最適に応える方法を検討していきます。</a:t>
            </a:r>
            <a:endParaRPr lang="ja-JP" altLang="ja-JP" sz="1800">
              <a:solidFill>
                <a:srgbClr val="000000"/>
              </a:solidFill>
              <a:effectLst/>
              <a:latin typeface="Myriad Pro"/>
              <a:ea typeface="游明朝" panose="02020400000000000000" pitchFamily="18" charset="-128"/>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16</a:t>
            </a:fld>
            <a:endParaRPr lang="en-US"/>
          </a:p>
        </p:txBody>
      </p:sp>
    </p:spTree>
    <p:extLst>
      <p:ext uri="{BB962C8B-B14F-4D97-AF65-F5344CB8AC3E}">
        <p14:creationId xmlns:p14="http://schemas.microsoft.com/office/powerpoint/2010/main" val="389792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21</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direct NA World Services to remove the Hospitals and Institutions Handbook from the inventory.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Free State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remove an outdated service manual from WSO inventory.</a:t>
            </a:r>
          </a:p>
          <a:p>
            <a:pPr>
              <a:lnSpc>
                <a:spcPct val="107000"/>
              </a:lnSpc>
              <a:spcAft>
                <a:spcPts val="600"/>
              </a:spcAft>
            </a:pP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動議21：NAワールドサービスに対し、病院・施設ハンドブックを在庫から削除するよう指示する。</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メーカー ：フリーステートリージョン</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意図するところ：</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WSO</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の在庫から古くなったサービスマニュアルを取り除くこと。</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18</a:t>
            </a:fld>
            <a:endParaRPr lang="en-US"/>
          </a:p>
        </p:txBody>
      </p:sp>
    </p:spTree>
    <p:extLst>
      <p:ext uri="{BB962C8B-B14F-4D97-AF65-F5344CB8AC3E}">
        <p14:creationId xmlns:p14="http://schemas.microsoft.com/office/powerpoint/2010/main" val="52823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H&amp;I handbook has not been updated since the 1980’s and with our current literature update process, will never be prioritized high enough. We believe a better approach would be to update the Public Relations Handbook Chapter 6 (Criminal Justice) resource section and H&amp;I Basics with more information relevant to current practices and methods for carrying our message that could include using virtual platforms and tools. We believe this will better serve our trusted servants involved in H&amp;I service by providing more current and better tools.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u="sng" dirty="0" err="1">
                <a:effectLst/>
                <a:latin typeface="小塚ゴシック Pr6N R" panose="020B0400000000000000" pitchFamily="34" charset="-128"/>
                <a:ea typeface="游明朝" panose="02020400000000000000" pitchFamily="18" charset="-128"/>
                <a:cs typeface="Times New Roman" panose="02020603050405020304" pitchFamily="18" charset="0"/>
              </a:rPr>
              <a:t>リージョン別の理由</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a:t>
            </a:r>
            <a:r>
              <a:rPr lang="en-US" altLang="ja-JP" sz="1800" b="1" u="sng" dirty="0">
                <a:effectLst/>
                <a:latin typeface="小塚ゴシック Pr6N R" panose="020B0400000000000000" pitchFamily="34" charset="-128"/>
                <a:ea typeface="游明朝" panose="02020400000000000000" pitchFamily="18" charset="-128"/>
                <a:cs typeface="Times New Roman" panose="02020603050405020304" pitchFamily="18" charset="0"/>
              </a:rPr>
              <a:t> H&amp;Iハンドブックは1980年代から更新されておらず、現在の文献更新プロセスでは、優先順位が高くなることはないでしょう。</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私たちは、広報ハンドブック第</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6</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章（刑事司法）のリソースセクションと</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H&amp;I</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ベーシックを更新し、バーチャルプラットフォームやツールの使用を含む、メッセージを伝えるための現在の実践と方法に関連する情報を増やすことがより良いアプローチであると信じています。これは、より最新で優れたツールを提供することで、</a:t>
            </a:r>
            <a:r>
              <a:rPr lang="en-US" altLang="ja-JP" sz="1800" b="1" u="sng" dirty="0">
                <a:effectLst/>
                <a:latin typeface="Calibri" panose="020F0502020204030204" pitchFamily="34" charset="0"/>
                <a:ea typeface="小塚ゴシック Pr6N R" panose="020B0400000000000000" pitchFamily="34" charset="-128"/>
                <a:cs typeface="Times New Roman" panose="02020603050405020304" pitchFamily="18" charset="0"/>
              </a:rPr>
              <a:t>H&amp;I </a:t>
            </a:r>
            <a:r>
              <a:rPr lang="ja-JP" altLang="ja-JP" sz="1800" b="1" u="sng">
                <a:effectLst/>
                <a:latin typeface="Calibri" panose="020F0502020204030204" pitchFamily="34" charset="0"/>
                <a:ea typeface="小塚ゴシック Pr6N R" panose="020B0400000000000000" pitchFamily="34" charset="-128"/>
                <a:cs typeface="Times New Roman" panose="02020603050405020304" pitchFamily="18" charset="0"/>
              </a:rPr>
              <a:t>サービスに携わる信頼できるサーバントにより良いサービスを提供することができると考えています。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19</a:t>
            </a:fld>
            <a:endParaRPr lang="en-US"/>
          </a:p>
        </p:txBody>
      </p:sp>
    </p:spTree>
    <p:extLst>
      <p:ext uri="{BB962C8B-B14F-4D97-AF65-F5344CB8AC3E}">
        <p14:creationId xmlns:p14="http://schemas.microsoft.com/office/powerpoint/2010/main" val="153032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World Board Response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We recognize that the H&amp;I Handbook is very out of date, but that it is still used by some members. The H&amp;I Handbook was written in 1986 and revised in 1997. H&amp;I Basics was created in 2010. We agree that it needs to be updated.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We understand this motion’s concern that new communities not translate an obsolete handbook. At the same time, some members are reluctant to remove access to NA service material even if it is outdated.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ワールドボードの回答：</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 H&amp;I </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ハンドブックは非常に古くなっていますが、一部のメンバーによってまだ使用されていることを認識しています。</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H&amp;I</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ハンドブックは</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1986</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年に作成され、</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1997</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年に改訂されました。</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H&amp;I Basics</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は</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2010</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年に作成されました。更新が必要であることに同意します。</a:t>
            </a:r>
            <a:b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br>
            <a:r>
              <a:rPr lang="ja-JP" altLang="ja-JP" sz="1800">
                <a:solidFill>
                  <a:srgbClr val="222222"/>
                </a:solidFill>
                <a:effectLst/>
                <a:latin typeface="Calibri" panose="020F0502020204030204" pitchFamily="34" charset="0"/>
                <a:ea typeface="小塚ゴシック Pr6N R" panose="020B0400000000000000" pitchFamily="34" charset="-128"/>
                <a:cs typeface="Calibri" panose="020F0502020204030204" pitchFamily="34" charset="0"/>
              </a:rPr>
              <a:t>　</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新しいコミュニティが時代遅れのハンドブックを翻訳しないようにという本動議の懸念は理解できます。同時に、たとえ古くなったとしても、</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NA</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のサービス資料へのアクセスを削除することに抵抗があるメンバーもいます。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20</a:t>
            </a:fld>
            <a:endParaRPr lang="en-US"/>
          </a:p>
        </p:txBody>
      </p:sp>
    </p:spTree>
    <p:extLst>
      <p:ext uri="{BB962C8B-B14F-4D97-AF65-F5344CB8AC3E}">
        <p14:creationId xmlns:p14="http://schemas.microsoft.com/office/powerpoint/2010/main" val="52551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We recently reorganized our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handbooks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and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4"/>
              </a:rPr>
              <a:t>basics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web pages (which are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www.na.org/handbooks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and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4"/>
              </a:rPr>
              <a:t>www.na.org/basics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Because of similar concerns, we added this note part way down the handbooks page: </a:t>
            </a:r>
            <a:r>
              <a:rPr lang="en-US" sz="1800" i="1"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The handbooks below are some of our older service resources, many of which have not been revised for some time. Printed copies of these will be discontinued when current stocks expire. </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The handbooks below the note are at least 24 years old: phonelines, newsletters, outreach, and literature committee handbooks.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err="1">
                <a:solidFill>
                  <a:srgbClr val="222222"/>
                </a:solidFill>
                <a:effectLst/>
                <a:latin typeface="小塚ゴシック Pr6N R" panose="020B0400000000000000" pitchFamily="34" charset="-128"/>
                <a:ea typeface="游明朝" panose="02020400000000000000" pitchFamily="18" charset="-128"/>
                <a:cs typeface="ＭＳ ゴシック" panose="020B0609070205080204" pitchFamily="49" charset="-128"/>
              </a:rPr>
              <a:t>私たちは最近、ハンドブックとベーシックのウェブページ（</a:t>
            </a:r>
            <a:r>
              <a:rPr lang="en-US" altLang="ja-JP" sz="1800" dirty="0" err="1">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www.na.org</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/handbooks </a:t>
            </a:r>
            <a:r>
              <a:rPr lang="en-US" altLang="ja-JP" sz="1800" dirty="0" err="1">
                <a:solidFill>
                  <a:srgbClr val="222222"/>
                </a:solidFill>
                <a:effectLst/>
                <a:latin typeface="小塚ゴシック Pr6N R" panose="020B0400000000000000" pitchFamily="34" charset="-128"/>
                <a:ea typeface="游明朝" panose="02020400000000000000" pitchFamily="18" charset="-128"/>
                <a:cs typeface="ＭＳ ゴシック" panose="020B0609070205080204" pitchFamily="49" charset="-128"/>
              </a:rPr>
              <a:t>と</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 </a:t>
            </a:r>
            <a:r>
              <a:rPr lang="en-US" altLang="ja-JP" sz="1800" dirty="0" err="1">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www.na.org</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a:t>
            </a:r>
            <a:r>
              <a:rPr lang="en-US" altLang="ja-JP" sz="1800" dirty="0" err="1">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basics</a:t>
            </a:r>
            <a:r>
              <a:rPr lang="en-US" altLang="ja-JP" sz="1800" dirty="0" err="1">
                <a:solidFill>
                  <a:srgbClr val="222222"/>
                </a:solidFill>
                <a:effectLst/>
                <a:latin typeface="小塚ゴシック Pr6N R" panose="020B0400000000000000" pitchFamily="34" charset="-128"/>
                <a:ea typeface="游明朝" panose="02020400000000000000" pitchFamily="18" charset="-128"/>
                <a:cs typeface="ＭＳ ゴシック" panose="020B0609070205080204" pitchFamily="49" charset="-128"/>
              </a:rPr>
              <a:t>）を再編成しました</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ＭＳ ゴシック" panose="020B0609070205080204" pitchFamily="49" charset="-128"/>
              </a:rPr>
              <a:t>。</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同じような懸念があるため、ハンドブックのページの途中にこのような注釈を加えました。以下のハンドブックは、古いサービス資料の一部で、その多くはしばらく改訂されていません。これらの印刷物は、在庫がなくなり次第、販売終了となります。以下のハンドブックは、少なくとも</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Calibri" panose="020F0502020204030204" pitchFamily="34" charset="0"/>
              </a:rPr>
              <a:t>24</a:t>
            </a:r>
            <a:r>
              <a:rPr lang="ja-JP" altLang="ja-JP" sz="180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年前のものです：テレフォンライン、ニュースレター、アウトリーチ、文献委員会のハンドブック。</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21</a:t>
            </a:fld>
            <a:endParaRPr lang="en-US"/>
          </a:p>
        </p:txBody>
      </p:sp>
    </p:spTree>
    <p:extLst>
      <p:ext uri="{BB962C8B-B14F-4D97-AF65-F5344CB8AC3E}">
        <p14:creationId xmlns:p14="http://schemas.microsoft.com/office/powerpoint/2010/main" val="151315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This PPT covers Motions 19 through 25, the final seven of the 13 Regional and zonal Motions. Motions 19, 20, and 21 pertain to </a:t>
            </a:r>
            <a:r>
              <a:rPr lang="en-US" sz="18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Public Relations/Hospitals &amp; Institutions</a:t>
            </a: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and Motions 22, 23, 24, and 25 deal with</a:t>
            </a:r>
            <a:r>
              <a:rPr lang="en-US" sz="18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WSC Policies</a:t>
            </a: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この</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PPT</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は、</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13</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のリージョン・ゾーン別提案のうち、最後の</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7</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つの提案である、</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19</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から</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25</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の提案について説明しています。</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19</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20</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21</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は広報、病院、施設に関するもので、</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22</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23</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24</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25</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は</a:t>
            </a:r>
            <a:r>
              <a:rPr lang="en-US" altLang="ja-JP" sz="1800" b="1" u="sng" kern="1200" dirty="0">
                <a:solidFill>
                  <a:srgbClr val="000000"/>
                </a:solidFill>
                <a:effectLst/>
                <a:latin typeface="小塚ゴシック Pr6N R" panose="020B0400000000000000" pitchFamily="34" charset="-128"/>
                <a:ea typeface="游明朝" panose="02020400000000000000" pitchFamily="18" charset="-128"/>
                <a:cs typeface="Times New Roman" panose="02020603050405020304" pitchFamily="18" charset="0"/>
              </a:rPr>
              <a:t>WSC</a:t>
            </a:r>
            <a:r>
              <a:rPr lang="ja-JP" altLang="ja-JP" sz="1800" b="1" u="sng" kern="1200">
                <a:solidFill>
                  <a:srgbClr val="000000"/>
                </a:solidFill>
                <a:effectLst/>
                <a:latin typeface="Calibri" panose="020F0502020204030204" pitchFamily="34" charset="0"/>
                <a:ea typeface="小塚ゴシック Pr6N R" panose="020B0400000000000000" pitchFamily="34" charset="-128"/>
                <a:cs typeface="ＭＳ ゴシック" panose="020B0609070205080204" pitchFamily="49" charset="-128"/>
              </a:rPr>
              <a:t>ポリシーに関するものです。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a:t>
            </a:fld>
            <a:endParaRPr lang="en-US"/>
          </a:p>
        </p:txBody>
      </p:sp>
    </p:spTree>
    <p:extLst>
      <p:ext uri="{BB962C8B-B14F-4D97-AF65-F5344CB8AC3E}">
        <p14:creationId xmlns:p14="http://schemas.microsoft.com/office/powerpoint/2010/main" val="150498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final four </a:t>
            </a:r>
            <a:r>
              <a:rPr lang="en-US" sz="12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Motions: 22, 23, 24, and 25</a:t>
            </a:r>
            <a:r>
              <a:rPr lang="en-US" sz="12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all deal with</a:t>
            </a:r>
            <a:r>
              <a:rPr lang="en-US" sz="12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WSC Policies</a:t>
            </a:r>
            <a:r>
              <a:rPr lang="en-US" sz="12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2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Motion 22</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was in the 2020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and our response is much the same. </a:t>
            </a: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Motions 23 and 24</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involve streaming the WSC and conference participant web meetings. </a:t>
            </a: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Motion 25</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is about voting processes.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200" i="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A Guide to World Services in NA</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is a resource that may be helpful in considering these motions. It is posted at </a:t>
            </a:r>
            <a:r>
              <a:rPr lang="en-US" sz="12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a:t>
            </a:r>
          </a:p>
          <a:p>
            <a:pPr>
              <a:lnSpc>
                <a:spcPct val="107000"/>
              </a:lnSpc>
              <a:spcAft>
                <a:spcPts val="600"/>
              </a:spcAft>
            </a:pP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最後の4つの発議。22、23、24、25 </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は、すべて</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 WSC </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ポリシーに関するものです</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22</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号議案は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2020</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年の</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CAR</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にあったもので、私たちの回答もほぼ同じです。第</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23</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号と第</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24</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号は、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WSC</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とカンファレンス参加者のウェブミーティングのストリーミング配信に関するものです。動議</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25</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は、投票プロセスに関するものです。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NA</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におけるワールドサービスの手引き』は、これらの動議を検討する際に役立つかもしれない資料である。</a:t>
            </a:r>
            <a:r>
              <a:rPr lang="en-US" altLang="ja-JP" sz="1800" dirty="0" err="1">
                <a:effectLst/>
                <a:latin typeface="Calibri" panose="020F0502020204030204" pitchFamily="34" charset="0"/>
                <a:ea typeface="小塚ゴシック Pr6N R" panose="020B0400000000000000" pitchFamily="34" charset="-128"/>
                <a:cs typeface="Times New Roman" panose="02020603050405020304" pitchFamily="18" charset="0"/>
              </a:rPr>
              <a:t>www.na.org</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/conference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に掲載されています。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23</a:t>
            </a:fld>
            <a:endParaRPr lang="en-US"/>
          </a:p>
        </p:txBody>
      </p:sp>
    </p:spTree>
    <p:extLst>
      <p:ext uri="{BB962C8B-B14F-4D97-AF65-F5344CB8AC3E}">
        <p14:creationId xmlns:p14="http://schemas.microsoft.com/office/powerpoint/2010/main" val="206479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22: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If any Motion or Proposal, in Content or Intent, has been submitted and failed to achieve consensus or adoption at two consecutive World Service Conferences, the previously proposed Content and Intent may not be suggested to the Fellowship in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Conference Agenda Report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Conference Approval Track (CAT) or at the WSC for one entire conference cycle.</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gn="just">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Southern California Region</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gn="just">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use the Fellowship’s decision-making processes and time responsibly and effectively.</a:t>
            </a:r>
            <a:endParaRPr lang="en-US" sz="1800" dirty="0">
              <a:effectLst/>
              <a:latin typeface="Calibri" panose="020F0502020204030204" pitchFamily="34" charset="0"/>
              <a:ea typeface="Calibri" panose="020F0502020204030204" pitchFamily="34" charset="0"/>
            </a:endParaRPr>
          </a:p>
          <a:p>
            <a:pPr marL="0" marR="0" algn="just">
              <a:lnSpc>
                <a:spcPts val="1400"/>
              </a:lnSpc>
              <a:spcBef>
                <a:spcPts val="400"/>
              </a:spcBef>
              <a:spcAft>
                <a:spcPts val="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None.</a:t>
            </a: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動議</a:t>
            </a:r>
            <a:r>
              <a:rPr lang="en-US" altLang="ja-JP" sz="1800" b="1" u="sng" dirty="0">
                <a:solidFill>
                  <a:srgbClr val="000000"/>
                </a:solidFill>
                <a:effectLst/>
                <a:latin typeface="Myriad Pro"/>
                <a:ea typeface="小塚ゴシック Pr6N R" panose="020B0400000000000000" pitchFamily="34" charset="-128"/>
                <a:cs typeface="Myriad Pro"/>
              </a:rPr>
              <a:t>22</a:t>
            </a:r>
            <a:r>
              <a:rPr lang="ja-JP" altLang="ja-JP" sz="1800" b="1" u="sng">
                <a:solidFill>
                  <a:srgbClr val="000000"/>
                </a:solidFill>
                <a:effectLst/>
                <a:latin typeface="Myriad Pro"/>
                <a:ea typeface="小塚ゴシック Pr6N R" panose="020B0400000000000000" pitchFamily="34" charset="-128"/>
                <a:cs typeface="Myriad Pro"/>
              </a:rPr>
              <a:t>：もし、内容や意図の異なる動議や提案が提出され、連続する</a:t>
            </a:r>
            <a:r>
              <a:rPr lang="en-US" altLang="ja-JP" sz="1800" b="1" u="sng" dirty="0">
                <a:solidFill>
                  <a:srgbClr val="000000"/>
                </a:solidFill>
                <a:effectLst/>
                <a:latin typeface="Myriad Pro"/>
                <a:ea typeface="小塚ゴシック Pr6N R" panose="020B0400000000000000" pitchFamily="34" charset="-128"/>
                <a:cs typeface="Myriad Pro"/>
              </a:rPr>
              <a:t>2</a:t>
            </a:r>
            <a:r>
              <a:rPr lang="ja-JP" altLang="ja-JP" sz="1800" b="1" u="sng">
                <a:solidFill>
                  <a:srgbClr val="000000"/>
                </a:solidFill>
                <a:effectLst/>
                <a:latin typeface="Myriad Pro"/>
                <a:ea typeface="小塚ゴシック Pr6N R" panose="020B0400000000000000" pitchFamily="34" charset="-128"/>
                <a:cs typeface="Myriad Pro"/>
              </a:rPr>
              <a:t>回の</a:t>
            </a:r>
            <a:r>
              <a:rPr lang="en-US" altLang="ja-JP" sz="1800" b="1" u="sng" dirty="0">
                <a:solidFill>
                  <a:srgbClr val="000000"/>
                </a:solidFill>
                <a:effectLst/>
                <a:latin typeface="Myriad Pro"/>
                <a:ea typeface="小塚ゴシック Pr6N R" panose="020B0400000000000000" pitchFamily="34" charset="-128"/>
                <a:cs typeface="Myriad Pro"/>
              </a:rPr>
              <a:t>WSC</a:t>
            </a:r>
            <a:r>
              <a:rPr lang="ja-JP" altLang="ja-JP" sz="1800" b="1" u="sng">
                <a:solidFill>
                  <a:srgbClr val="000000"/>
                </a:solidFill>
                <a:effectLst/>
                <a:latin typeface="Myriad Pro"/>
                <a:ea typeface="小塚ゴシック Pr6N R" panose="020B0400000000000000" pitchFamily="34" charset="-128"/>
                <a:cs typeface="Myriad Pro"/>
              </a:rPr>
              <a:t>で合意や採択に至らなかった場合、カンファレンスアジェンダレポート（</a:t>
            </a:r>
            <a:r>
              <a:rPr lang="en-US" altLang="ja-JP" sz="1800" b="1" u="sng" dirty="0">
                <a:solidFill>
                  <a:srgbClr val="000000"/>
                </a:solidFill>
                <a:effectLst/>
                <a:latin typeface="Myriad Pro"/>
                <a:ea typeface="小塚ゴシック Pr6N R" panose="020B0400000000000000" pitchFamily="34" charset="-128"/>
                <a:cs typeface="Myriad Pro"/>
              </a:rPr>
              <a:t>CAR</a:t>
            </a:r>
            <a:r>
              <a:rPr lang="ja-JP" altLang="ja-JP" sz="1800" b="1" u="sng">
                <a:solidFill>
                  <a:srgbClr val="000000"/>
                </a:solidFill>
                <a:effectLst/>
                <a:latin typeface="Myriad Pro"/>
                <a:ea typeface="小塚ゴシック Pr6N R" panose="020B0400000000000000" pitchFamily="34" charset="-128"/>
                <a:cs typeface="Myriad Pro"/>
              </a:rPr>
              <a:t>）</a:t>
            </a:r>
            <a:r>
              <a:rPr lang="en-US" altLang="ja-JP" sz="1800" b="1" u="sng" dirty="0">
                <a:solidFill>
                  <a:srgbClr val="000000"/>
                </a:solidFill>
                <a:effectLst/>
                <a:latin typeface="Myriad Pro"/>
                <a:ea typeface="小塚ゴシック Pr6N R" panose="020B0400000000000000" pitchFamily="34" charset="-128"/>
                <a:cs typeface="Myriad Pro"/>
              </a:rPr>
              <a:t>/</a:t>
            </a:r>
            <a:r>
              <a:rPr lang="ja-JP" altLang="ja-JP" sz="1800" b="1" u="sng">
                <a:solidFill>
                  <a:srgbClr val="000000"/>
                </a:solidFill>
                <a:effectLst/>
                <a:latin typeface="Myriad Pro"/>
                <a:ea typeface="小塚ゴシック Pr6N R" panose="020B0400000000000000" pitchFamily="34" charset="-128"/>
                <a:cs typeface="Myriad Pro"/>
              </a:rPr>
              <a:t>カンファレンスアプローバルトラック（</a:t>
            </a:r>
            <a:r>
              <a:rPr lang="en-US" altLang="ja-JP" sz="1800" b="1" u="sng" dirty="0">
                <a:solidFill>
                  <a:srgbClr val="000000"/>
                </a:solidFill>
                <a:effectLst/>
                <a:latin typeface="Myriad Pro"/>
                <a:ea typeface="小塚ゴシック Pr6N R" panose="020B0400000000000000" pitchFamily="34" charset="-128"/>
                <a:cs typeface="Myriad Pro"/>
              </a:rPr>
              <a:t>CAT</a:t>
            </a:r>
            <a:r>
              <a:rPr lang="ja-JP" altLang="ja-JP" sz="1800" b="1" u="sng">
                <a:solidFill>
                  <a:srgbClr val="000000"/>
                </a:solidFill>
                <a:effectLst/>
                <a:latin typeface="Myriad Pro"/>
                <a:ea typeface="小塚ゴシック Pr6N R" panose="020B0400000000000000" pitchFamily="34" charset="-128"/>
                <a:cs typeface="Myriad Pro"/>
              </a:rPr>
              <a:t>）または</a:t>
            </a:r>
            <a:r>
              <a:rPr lang="en-US" altLang="ja-JP" sz="1800" b="1" u="sng" dirty="0">
                <a:solidFill>
                  <a:srgbClr val="000000"/>
                </a:solidFill>
                <a:effectLst/>
                <a:latin typeface="Myriad Pro"/>
                <a:ea typeface="小塚ゴシック Pr6N R" panose="020B0400000000000000" pitchFamily="34" charset="-128"/>
                <a:cs typeface="Myriad Pro"/>
              </a:rPr>
              <a:t>WSC</a:t>
            </a:r>
            <a:r>
              <a:rPr lang="ja-JP" altLang="ja-JP" sz="1800" b="1" u="sng">
                <a:solidFill>
                  <a:srgbClr val="000000"/>
                </a:solidFill>
                <a:effectLst/>
                <a:latin typeface="Myriad Pro"/>
                <a:ea typeface="小塚ゴシック Pr6N R" panose="020B0400000000000000" pitchFamily="34" charset="-128"/>
                <a:cs typeface="Myriad Pro"/>
              </a:rPr>
              <a:t>で、</a:t>
            </a:r>
            <a:r>
              <a:rPr lang="en-US" altLang="ja-JP" sz="1800" b="1" u="sng" dirty="0">
                <a:solidFill>
                  <a:srgbClr val="000000"/>
                </a:solidFill>
                <a:effectLst/>
                <a:latin typeface="Myriad Pro"/>
                <a:ea typeface="小塚ゴシック Pr6N R" panose="020B0400000000000000" pitchFamily="34" charset="-128"/>
                <a:cs typeface="Myriad Pro"/>
              </a:rPr>
              <a:t>1</a:t>
            </a:r>
            <a:r>
              <a:rPr lang="ja-JP" altLang="ja-JP" sz="1800" b="1" u="sng">
                <a:solidFill>
                  <a:srgbClr val="000000"/>
                </a:solidFill>
                <a:effectLst/>
                <a:latin typeface="Myriad Pro"/>
                <a:ea typeface="小塚ゴシック Pr6N R" panose="020B0400000000000000" pitchFamily="34" charset="-128"/>
                <a:cs typeface="Myriad Pro"/>
              </a:rPr>
              <a:t>回の会議サイクル全体にわたり、以前に提案された内容や意図をフェローシップに提案することはできない。</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メーカー ：南カリフォルニア・リージョン</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意図 ：フェローシップの意思決定プロセスと時間を、責任を持って効果的に使用すること。</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en-US" altLang="ja-JP" sz="1800" b="1" u="sng" dirty="0" err="1">
                <a:solidFill>
                  <a:srgbClr val="000000"/>
                </a:solidFill>
                <a:effectLst/>
                <a:latin typeface="小塚ゴシック Pr6N R" panose="020B0400000000000000" pitchFamily="34" charset="-128"/>
                <a:ea typeface="游明朝" panose="02020400000000000000" pitchFamily="18" charset="-128"/>
                <a:cs typeface="Myriad Pro"/>
              </a:rPr>
              <a:t>財務上の影響</a:t>
            </a:r>
            <a:r>
              <a:rPr lang="ja-JP" altLang="ja-JP" sz="1800" b="1" u="sng">
                <a:solidFill>
                  <a:srgbClr val="000000"/>
                </a:solidFill>
                <a:effectLst/>
                <a:latin typeface="Myriad Pro"/>
                <a:ea typeface="小塚ゴシック Pr6N R" panose="020B0400000000000000" pitchFamily="34" charset="-128"/>
                <a:cs typeface="Myriad Pro"/>
              </a:rPr>
              <a:t>： </a:t>
            </a:r>
            <a:r>
              <a:rPr lang="en-US" altLang="ja-JP" sz="1800" b="1" u="sng" dirty="0" err="1">
                <a:solidFill>
                  <a:srgbClr val="000000"/>
                </a:solidFill>
                <a:effectLst/>
                <a:latin typeface="Myriad Pro"/>
                <a:ea typeface="小塚ゴシック Pr6N R" panose="020B0400000000000000" pitchFamily="34" charset="-128"/>
                <a:cs typeface="Myriad Pro"/>
              </a:rPr>
              <a:t>なし</a:t>
            </a:r>
            <a:r>
              <a:rPr lang="en-US" altLang="ja-JP" sz="1800" b="1" u="sng" dirty="0">
                <a:solidFill>
                  <a:srgbClr val="000000"/>
                </a:solidFill>
                <a:effectLst/>
                <a:latin typeface="Myriad Pro"/>
                <a:ea typeface="小塚ゴシック Pr6N R" panose="020B0400000000000000" pitchFamily="34" charset="-128"/>
                <a:cs typeface="Myriad Pro"/>
              </a:rPr>
              <a:t>。</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24</a:t>
            </a:fld>
            <a:endParaRPr lang="en-US"/>
          </a:p>
        </p:txBody>
      </p:sp>
    </p:spTree>
    <p:extLst>
      <p:ext uri="{BB962C8B-B14F-4D97-AF65-F5344CB8AC3E}">
        <p14:creationId xmlns:p14="http://schemas.microsoft.com/office/powerpoint/2010/main" val="94147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By temporarily setting aside ideas and motions that have not been developed fully, this motion gives the WSC the opportunity to focus its limited time and resources on issues that have garnered a wide attention and direction for the body to decide. It also allows the makers of these motions time to develop the idea and build greater understanding and consensus within the Fellowship. This motion allow us to improve in how we carry out our services and try to learn from challenges and processes that do not yield a consistent or beneficial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リージョン</a:t>
            </a: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別の理由</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 </a:t>
            </a:r>
            <a:r>
              <a:rPr lang="en-US" altLang="ja-JP" sz="1800" dirty="0" err="1">
                <a:effectLst/>
                <a:latin typeface="Calibri" panose="020F0502020204030204" pitchFamily="34" charset="0"/>
                <a:ea typeface="小塚ゴシック Pr6N R" panose="020B0400000000000000" pitchFamily="34" charset="-128"/>
                <a:cs typeface="Times New Roman" panose="02020603050405020304" pitchFamily="18" charset="0"/>
              </a:rPr>
              <a:t>この動議は、まだ十分に練られていないアイデアや動議を一時的に保留することにより、WSC</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a:t>
            </a:r>
            <a:r>
              <a:rPr lang="en-US" altLang="ja-JP" sz="1800" dirty="0" err="1">
                <a:effectLst/>
                <a:latin typeface="Calibri" panose="020F0502020204030204" pitchFamily="34" charset="0"/>
                <a:ea typeface="小塚ゴシック Pr6N R" panose="020B0400000000000000" pitchFamily="34" charset="-128"/>
                <a:cs typeface="Times New Roman" panose="02020603050405020304" pitchFamily="18" charset="0"/>
              </a:rPr>
              <a:t>に、その限られた時間と資源を、広く注目を集め、決定すべき方向性のある問題に集中させる機会を与えるものです</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また、これらの動議を作成した者は、アイデアを発展させ、フェローシップ内でより大きな理解と合意を得るための時間を得ることができます。この動議によって、私たちはサービスの実施方法を改善し、一貫性のある有益な結果をもたらさない課題やプロセスから学ぼうとすることができ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25</a:t>
            </a:fld>
            <a:endParaRPr lang="en-US"/>
          </a:p>
        </p:txBody>
      </p:sp>
    </p:spTree>
    <p:extLst>
      <p:ext uri="{BB962C8B-B14F-4D97-AF65-F5344CB8AC3E}">
        <p14:creationId xmlns:p14="http://schemas.microsoft.com/office/powerpoint/2010/main" val="324001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b="1" dirty="0">
                <a:solidFill>
                  <a:srgbClr val="000000"/>
                </a:solidFill>
                <a:effectLst/>
                <a:latin typeface="Myriad Pro"/>
                <a:ea typeface="Times New Roman" panose="02020603050405020304" pitchFamily="18" charset="0"/>
                <a:cs typeface="Myriad Pro"/>
              </a:rPr>
              <a:t>:</a:t>
            </a:r>
            <a:r>
              <a:rPr lang="en-US" sz="1800" dirty="0">
                <a:solidFill>
                  <a:srgbClr val="000000"/>
                </a:solidFill>
                <a:effectLst/>
                <a:latin typeface="Myriad Pro"/>
                <a:ea typeface="Times New Roman" panose="02020603050405020304" pitchFamily="18" charset="0"/>
                <a:cs typeface="Myriad Pro"/>
              </a:rPr>
              <a:t> </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understand and appreciate the underlying intention of this motion. This motion seems to be about better aligning our processes with consensus-based decision making: If the same idea has been discussed repeatedly and is not supported, to allow the conference to take some time before picking the idea up again.</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agree with that idea, but we believe the motion as it is written would be difficult to implement and could have unintended consequences. The motion says that an item with the same “content or intent” could not be introduced for a cycle if it is not adopted for two WSCs in a row. </a:t>
            </a: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ワールドボード</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Myriad Pro"/>
              </a:rPr>
              <a:t>の回答</a:t>
            </a:r>
            <a:r>
              <a:rPr lang="ja-JP" altLang="ja-JP" sz="1800">
                <a:solidFill>
                  <a:srgbClr val="000000"/>
                </a:solidFill>
                <a:effectLst/>
                <a:latin typeface="Myriad Pro"/>
                <a:ea typeface="小塚ゴシック Pr6N R" panose="020B0400000000000000" pitchFamily="34" charset="-128"/>
                <a:cs typeface="Myriad Pro"/>
              </a:rPr>
              <a:t>： </a:t>
            </a:r>
            <a:r>
              <a:rPr lang="en-US" altLang="ja-JP" sz="1800" dirty="0" err="1">
                <a:solidFill>
                  <a:srgbClr val="000000"/>
                </a:solidFill>
                <a:effectLst/>
                <a:latin typeface="Myriad Pro"/>
                <a:ea typeface="小塚ゴシック Pr6N R" panose="020B0400000000000000" pitchFamily="34" charset="-128"/>
                <a:cs typeface="Myriad Pro"/>
              </a:rPr>
              <a:t>この動議の基本的な意図を理解し、感謝します</a:t>
            </a:r>
            <a:r>
              <a:rPr lang="en-US" altLang="ja-JP" sz="1800" dirty="0">
                <a:solidFill>
                  <a:srgbClr val="000000"/>
                </a:solidFill>
                <a:effectLst/>
                <a:latin typeface="Myriad Pro"/>
                <a:ea typeface="小塚ゴシック Pr6N R" panose="020B0400000000000000" pitchFamily="34" charset="-128"/>
                <a:cs typeface="Myriad Pro"/>
              </a:rPr>
              <a:t>。</a:t>
            </a:r>
            <a:r>
              <a:rPr lang="ja-JP" altLang="ja-JP" sz="1800">
                <a:solidFill>
                  <a:srgbClr val="000000"/>
                </a:solidFill>
                <a:effectLst/>
                <a:latin typeface="Myriad Pro"/>
                <a:ea typeface="小塚ゴシック Pr6N R" panose="020B0400000000000000" pitchFamily="34" charset="-128"/>
                <a:cs typeface="Myriad Pro"/>
              </a:rPr>
              <a:t>この動議は、コンセンサスに基づく意思決定と我々のプロセスをよりよく整合させることについてのものだと思われます。同じアイデアが繰り返し議論され、支持されなかった場合、そのアイデアを再び取り上げる前に、会議が時間をかけることを許可することです。</a:t>
            </a:r>
            <a:br>
              <a:rPr lang="en-US" altLang="ja-JP" sz="1800" dirty="0">
                <a:solidFill>
                  <a:srgbClr val="000000"/>
                </a:solidFill>
                <a:effectLst/>
                <a:latin typeface="Myriad Pro"/>
                <a:ea typeface="小塚ゴシック Pr6N R" panose="020B0400000000000000" pitchFamily="34" charset="-128"/>
                <a:cs typeface="Myriad Pro"/>
              </a:rPr>
            </a:br>
            <a:r>
              <a:rPr lang="ja-JP" altLang="ja-JP" sz="1800">
                <a:solidFill>
                  <a:srgbClr val="000000"/>
                </a:solidFill>
                <a:effectLst/>
                <a:latin typeface="Myriad Pro"/>
                <a:ea typeface="小塚ゴシック Pr6N R" panose="020B0400000000000000" pitchFamily="34" charset="-128"/>
                <a:cs typeface="Myriad Pro"/>
              </a:rPr>
              <a:t>　私たちはその考えに賛成ですが、この動議は、そのままでは実施が難しく、意図しない結果をもたらす可能性があると考えています。この動議は、同じ「内容または意図」を持つ項目が</a:t>
            </a:r>
            <a:r>
              <a:rPr lang="en-US" altLang="ja-JP" sz="1800" dirty="0">
                <a:solidFill>
                  <a:srgbClr val="000000"/>
                </a:solidFill>
                <a:effectLst/>
                <a:latin typeface="Myriad Pro"/>
                <a:ea typeface="小塚ゴシック Pr6N R" panose="020B0400000000000000" pitchFamily="34" charset="-128"/>
                <a:cs typeface="Myriad Pro"/>
              </a:rPr>
              <a:t>2</a:t>
            </a:r>
            <a:r>
              <a:rPr lang="ja-JP" altLang="ja-JP" sz="1800">
                <a:solidFill>
                  <a:srgbClr val="000000"/>
                </a:solidFill>
                <a:effectLst/>
                <a:latin typeface="Myriad Pro"/>
                <a:ea typeface="小塚ゴシック Pr6N R" panose="020B0400000000000000" pitchFamily="34" charset="-128"/>
                <a:cs typeface="Myriad Pro"/>
              </a:rPr>
              <a:t>つの</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で連続して採択されなかった場合、そのサイクルに導入されない可能性があると述べています。</a:t>
            </a:r>
            <a:br>
              <a:rPr lang="en-US" altLang="ja-JP" sz="1800" dirty="0">
                <a:solidFill>
                  <a:srgbClr val="000000"/>
                </a:solidFill>
                <a:effectLst/>
                <a:latin typeface="Myriad Pro"/>
                <a:ea typeface="小塚ゴシック Pr6N R" panose="020B0400000000000000" pitchFamily="34" charset="-128"/>
                <a:cs typeface="Myriad Pro"/>
              </a:rPr>
            </a:br>
            <a:r>
              <a:rPr lang="ja-JP" altLang="ja-JP" sz="1800">
                <a:solidFill>
                  <a:srgbClr val="000000"/>
                </a:solidFill>
                <a:effectLst/>
                <a:latin typeface="Myriad Pro"/>
                <a:ea typeface="小塚ゴシック Pr6N R" panose="020B0400000000000000" pitchFamily="34" charset="-128"/>
                <a:cs typeface="Myriad Pro"/>
              </a:rPr>
              <a:t>　いくつかの潜在的な課題が見受けられます。動議は、全く異なる問題に取り組みながら、容易に同じか類似の意図を持つことができます。例えば、この動議自体には、</a:t>
            </a:r>
            <a:r>
              <a:rPr lang="en-US" altLang="ja-JP" sz="1800" dirty="0">
                <a:solidFill>
                  <a:srgbClr val="000000"/>
                </a:solidFill>
                <a:effectLst/>
                <a:latin typeface="Myriad Pro"/>
                <a:ea typeface="小塚ゴシック Pr6N R" panose="020B0400000000000000" pitchFamily="34" charset="-128"/>
                <a:cs typeface="Myriad Pro"/>
              </a:rPr>
              <a:t>"</a:t>
            </a:r>
            <a:r>
              <a:rPr lang="ja-JP" altLang="ja-JP" sz="1800">
                <a:solidFill>
                  <a:srgbClr val="000000"/>
                </a:solidFill>
                <a:effectLst/>
                <a:latin typeface="Myriad Pro"/>
                <a:ea typeface="小塚ゴシック Pr6N R" panose="020B0400000000000000" pitchFamily="34" charset="-128"/>
                <a:cs typeface="Myriad Pro"/>
              </a:rPr>
              <a:t>フェローシップの意思決定プロセスと時間を責任を持って効果的に使用すること</a:t>
            </a:r>
            <a:r>
              <a:rPr lang="en-US" altLang="ja-JP" sz="1800" dirty="0">
                <a:solidFill>
                  <a:srgbClr val="000000"/>
                </a:solidFill>
                <a:effectLst/>
                <a:latin typeface="Myriad Pro"/>
                <a:ea typeface="小塚ゴシック Pr6N R" panose="020B0400000000000000" pitchFamily="34" charset="-128"/>
                <a:cs typeface="Myriad Pro"/>
              </a:rPr>
              <a:t> "</a:t>
            </a:r>
            <a:r>
              <a:rPr lang="ja-JP" altLang="ja-JP" sz="1800">
                <a:solidFill>
                  <a:srgbClr val="000000"/>
                </a:solidFill>
                <a:effectLst/>
                <a:latin typeface="Myriad Pro"/>
                <a:ea typeface="小塚ゴシック Pr6N R" panose="020B0400000000000000" pitchFamily="34" charset="-128"/>
                <a:cs typeface="Myriad Pro"/>
              </a:rPr>
              <a:t>という意図があります。同じ趣旨で、旧議題の動議数に上限を設けたり、一つの案件を決定するまでの討議時間を制限したりする動議も容易に想像がつきます。これらは、同じ趣旨でありながら、まったく異なる動議となります。</a:t>
            </a:r>
            <a:br>
              <a:rPr lang="en-US" altLang="ja-JP" sz="1800" dirty="0">
                <a:solidFill>
                  <a:srgbClr val="000000"/>
                </a:solidFill>
                <a:effectLst/>
                <a:latin typeface="Myriad Pro"/>
                <a:ea typeface="小塚ゴシック Pr6N R" panose="020B0400000000000000" pitchFamily="34" charset="-128"/>
                <a:cs typeface="Myriad Pro"/>
              </a:rPr>
            </a:br>
            <a:r>
              <a:rPr lang="ja-JP" altLang="ja-JP" sz="1800">
                <a:solidFill>
                  <a:srgbClr val="000000"/>
                </a:solidFill>
                <a:effectLst/>
                <a:latin typeface="Myriad Pro"/>
                <a:ea typeface="小塚ゴシック Pr6N R" panose="020B0400000000000000" pitchFamily="34" charset="-128"/>
                <a:cs typeface="Myriad Pro"/>
              </a:rPr>
              <a:t>　また、</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が、わずかな違いのある動議をどのように説明するかもわかりません。さらに、この動議は、</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が同じ問題を再度検討する動機となるような新しい情報が発生する余地を残さない。</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26</a:t>
            </a:fld>
            <a:endParaRPr lang="en-US"/>
          </a:p>
        </p:txBody>
      </p:sp>
    </p:spTree>
    <p:extLst>
      <p:ext uri="{BB962C8B-B14F-4D97-AF65-F5344CB8AC3E}">
        <p14:creationId xmlns:p14="http://schemas.microsoft.com/office/powerpoint/2010/main" val="2782861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There are several potential challenges that we can see. Motions can easily have the same or similar intent while addressing very different issues. This motion itself, for instance, has the intent “To use the Fellowship’s decision-making processes and time responsibly and effectively.” It’s easy to imagine that same intent in a motion to cap the number of motions in old business or limit the amount of time the body can discuss a single item before making a decision. Those would be very different motions with the same intent. </a:t>
            </a:r>
            <a:endParaRPr lang="en-US" sz="1800" dirty="0">
              <a:solidFill>
                <a:srgbClr val="000000"/>
              </a:solidFill>
              <a:effectLst/>
              <a:latin typeface="Myriad Pro"/>
              <a:ea typeface="Times New Roman" panose="02020603050405020304" pitchFamily="18" charset="0"/>
              <a:cs typeface="Myriad Pro"/>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err="1">
                <a:effectLst/>
                <a:latin typeface="小塚ゴシック Pr6N R" panose="020B0400000000000000" pitchFamily="34" charset="-128"/>
                <a:ea typeface="游明朝" panose="02020400000000000000" pitchFamily="18" charset="-128"/>
                <a:cs typeface="Times New Roman" panose="02020603050405020304" pitchFamily="18" charset="0"/>
              </a:rPr>
              <a:t>我々は、この動議の精神を高く評価しています</a:t>
            </a:r>
            <a:r>
              <a:rPr lang="en-US" altLang="ja-JP" sz="1800" dirty="0">
                <a:effectLst/>
                <a:latin typeface="小塚ゴシック Pr6N R" panose="020B0400000000000000" pitchFamily="34" charset="-128"/>
                <a:ea typeface="游明朝" panose="02020400000000000000" pitchFamily="18" charset="-128"/>
                <a:cs typeface="Times New Roman" panose="02020603050405020304" pitchFamily="18" charset="0"/>
              </a:rPr>
              <a:t>。</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モーションの審査は、「</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WSC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の将来」ワークグループの材料として既に出ているトピックであり、 プロジェクト・ワークグループがこのアイデアを生産的に議論し、検討プロセスを推奨できると考えている。</a:t>
            </a:r>
            <a:endParaRPr lang="ja-JP" altLang="ja-JP" sz="1800">
              <a:effectLst/>
              <a:latin typeface="Calibri" panose="020F0502020204030204" pitchFamily="34" charset="0"/>
              <a:ea typeface="游明朝" panose="02020400000000000000" pitchFamily="18" charset="-128"/>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27</a:t>
            </a:fld>
            <a:endParaRPr lang="en-US"/>
          </a:p>
        </p:txBody>
      </p:sp>
    </p:spTree>
    <p:extLst>
      <p:ext uri="{BB962C8B-B14F-4D97-AF65-F5344CB8AC3E}">
        <p14:creationId xmlns:p14="http://schemas.microsoft.com/office/powerpoint/2010/main" val="1423966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200" dirty="0">
                <a:solidFill>
                  <a:srgbClr val="000000"/>
                </a:solidFill>
                <a:effectLst/>
                <a:latin typeface="Franklin Gothic Book" panose="020B0503020102020204" pitchFamily="34" charset="0"/>
                <a:ea typeface="Times New Roman" panose="02020603050405020304" pitchFamily="18" charset="0"/>
                <a:cs typeface="Myriad Pro"/>
              </a:rPr>
              <a:t>We are also not sure how the WSC would account for motions with minor differences. In addition, the motion doesn’t leave room for new information that might arise, which would motivate the WSC to want to consider the same issue again.</a:t>
            </a:r>
            <a:endParaRPr lang="en-US" sz="1200" dirty="0">
              <a:solidFill>
                <a:srgbClr val="000000"/>
              </a:solidFill>
              <a:effectLst/>
              <a:latin typeface="Myriad Pro"/>
              <a:ea typeface="Times New Roman" panose="02020603050405020304" pitchFamily="18" charset="0"/>
              <a:cs typeface="Myriad Pro"/>
            </a:endParaRPr>
          </a:p>
          <a:p>
            <a:pPr marL="0" marR="0" algn="just">
              <a:spcBef>
                <a:spcPts val="400"/>
              </a:spcBef>
              <a:spcAft>
                <a:spcPts val="600"/>
              </a:spcAft>
            </a:pPr>
            <a:endParaRPr lang="en-US" sz="1200" dirty="0">
              <a:effectLst/>
              <a:latin typeface="Franklin Gothic Book" panose="020B0503020102020204" pitchFamily="34" charset="0"/>
              <a:ea typeface="Calibri" panose="020F0502020204030204" pitchFamily="34" charset="0"/>
            </a:endParaRPr>
          </a:p>
          <a:p>
            <a:pPr marL="0" marR="0" algn="just">
              <a:spcBef>
                <a:spcPts val="400"/>
              </a:spcBef>
              <a:spcAft>
                <a:spcPts val="600"/>
              </a:spcAft>
            </a:pPr>
            <a:r>
              <a:rPr lang="en-US" sz="1200" dirty="0">
                <a:effectLst/>
                <a:latin typeface="Franklin Gothic Book" panose="020B0503020102020204" pitchFamily="34" charset="0"/>
                <a:ea typeface="Calibri" panose="020F0502020204030204" pitchFamily="34" charset="0"/>
              </a:rPr>
              <a:t>We appreciate the spirit of the motion. Vetting motions is a topic that has already come up as material for a Future of the WSC workgroup, and we believe a project workgroup could productively discuss the idea and recommend processes for consideration</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28</a:t>
            </a:fld>
            <a:endParaRPr lang="en-US"/>
          </a:p>
        </p:txBody>
      </p:sp>
    </p:spTree>
    <p:extLst>
      <p:ext uri="{BB962C8B-B14F-4D97-AF65-F5344CB8AC3E}">
        <p14:creationId xmlns:p14="http://schemas.microsoft.com/office/powerpoint/2010/main" val="209648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Motion 23: All in person and virtual World Service Conferences will be streamed to provide access to NA members in English audio.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err="1">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Kentuckiana</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Bluegrass Appalachian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Co-makers: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Upper Rocky Mountain Region, Russian Speaking Zone, Western Russia Region, North West Russia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To allow the entire NA membership a better understanding of what takes place at the World Service Conference.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lgn="just">
              <a:lnSpc>
                <a:spcPts val="1400"/>
              </a:lnSpc>
              <a:spcBef>
                <a:spcPts val="400"/>
              </a:spcBef>
              <a:spcAft>
                <a:spcPts val="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Financial Impact:</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The financial impact of this motion would depend on the technology we utilize. </a:t>
            </a:r>
          </a:p>
          <a:p>
            <a:pPr marL="0" marR="0" algn="just">
              <a:lnSpc>
                <a:spcPts val="1400"/>
              </a:lnSpc>
              <a:spcBef>
                <a:spcPts val="400"/>
              </a:spcBef>
              <a:spcAft>
                <a:spcPts val="0"/>
              </a:spcAft>
            </a:pPr>
            <a:endPar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algn="just">
              <a:lnSpc>
                <a:spcPts val="1400"/>
              </a:lnSpc>
              <a:spcBef>
                <a:spcPts val="400"/>
              </a:spcBef>
            </a:pP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動議</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t>23</a:t>
            </a: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：すべての対面式およびバーチャル</a:t>
            </a:r>
            <a:r>
              <a:rPr lang="en-US" altLang="ja-JP" sz="1800" dirty="0">
                <a:solidFill>
                  <a:srgbClr val="222222"/>
                </a:solidFill>
                <a:effectLst/>
                <a:latin typeface="Myriad Pro"/>
                <a:ea typeface="小塚ゴシック Pr6N R" panose="020B0400000000000000" pitchFamily="34" charset="-128"/>
                <a:cs typeface="ＭＳ ゴシック" panose="020B0609070205080204" pitchFamily="49" charset="-128"/>
              </a:rPr>
              <a:t>WSC</a:t>
            </a: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は、</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t>NA</a:t>
            </a: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メンバーが英語音声でアクセスできるよう、ストリーミング配信される予定です。</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メーカー</a:t>
            </a:r>
            <a:r>
              <a:rPr lang="ja-JP" altLang="ja-JP" sz="1800">
                <a:solidFill>
                  <a:srgbClr val="222222"/>
                </a:solidFill>
                <a:effectLst/>
                <a:latin typeface="Myriad Pro"/>
                <a:ea typeface="小塚ゴシック Pr6N R" panose="020B0400000000000000" pitchFamily="34" charset="-128"/>
                <a:cs typeface="Times New Roman" panose="02020603050405020304" pitchFamily="18" charset="0"/>
              </a:rPr>
              <a:t> ：</a:t>
            </a: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ケンタッキーナ・ブルーグラス・アパラチアン</a:t>
            </a:r>
            <a:r>
              <a:rPr lang="ja-JP" altLang="ja-JP" sz="1800">
                <a:solidFill>
                  <a:srgbClr val="222222"/>
                </a:solidFill>
                <a:effectLst/>
                <a:latin typeface="Myriad Pro"/>
                <a:ea typeface="小塚ゴシック Pr6N R" panose="020B0400000000000000" pitchFamily="34" charset="-128"/>
                <a:cs typeface="Times New Roman" panose="02020603050405020304" pitchFamily="18" charset="0"/>
              </a:rPr>
              <a:t> </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共同メーカー：</a:t>
            </a:r>
            <a:r>
              <a:rPr lang="ja-JP" altLang="ja-JP" sz="1800">
                <a:solidFill>
                  <a:srgbClr val="222222"/>
                </a:solidFill>
                <a:effectLst/>
                <a:latin typeface="Myriad Pro"/>
                <a:ea typeface="小塚ゴシック Pr6N R" panose="020B0400000000000000" pitchFamily="34" charset="-128"/>
                <a:cs typeface="Times New Roman" panose="02020603050405020304" pitchFamily="18" charset="0"/>
              </a:rPr>
              <a:t> </a:t>
            </a: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ロッキー山脈北部リージョン、ロシア語圏リージョン、ロシア西部リージョン、ロシア北西部リージョン</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意図すること：</a:t>
            </a:r>
            <a:r>
              <a:rPr lang="en-US" altLang="ja-JP" sz="1800"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t> NA</a:t>
            </a: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会員全体が</a:t>
            </a:r>
            <a:r>
              <a:rPr lang="en-US" altLang="ja-JP" sz="1800" dirty="0">
                <a:solidFill>
                  <a:srgbClr val="222222"/>
                </a:solidFill>
                <a:effectLst/>
                <a:latin typeface="Myriad Pro"/>
                <a:ea typeface="小塚ゴシック Pr6N R" panose="020B0400000000000000" pitchFamily="34" charset="-128"/>
                <a:cs typeface="ＭＳ ゴシック" panose="020B0609070205080204" pitchFamily="49" charset="-128"/>
              </a:rPr>
              <a:t>WSC</a:t>
            </a: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で何が行われるかをよりよく理解できるようにする。</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222222"/>
                </a:solidFill>
                <a:effectLst/>
                <a:latin typeface="Myriad Pro"/>
                <a:ea typeface="小塚ゴシック Pr6N R" panose="020B0400000000000000" pitchFamily="34" charset="-128"/>
                <a:cs typeface="ＭＳ ゴシック" panose="020B0609070205080204" pitchFamily="49" charset="-128"/>
              </a:rPr>
              <a:t>財政的影響：この動議による財政的影響は、私たちが利用する技術に依存する。</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30</a:t>
            </a:fld>
            <a:endParaRPr lang="en-US"/>
          </a:p>
        </p:txBody>
      </p:sp>
    </p:spTree>
    <p:extLst>
      <p:ext uri="{BB962C8B-B14F-4D97-AF65-F5344CB8AC3E}">
        <p14:creationId xmlns:p14="http://schemas.microsoft.com/office/powerpoint/2010/main" val="1875375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“Our service structure depends on the integrity and effectiveness of our communications.” Concept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This would provide an opportunity for the fellowship to gain a greater understanding of what takes place during the World Service Conference. Members in unseated regions can make better informed decisions regarding their local service bodies in relation to the whole NA fellowship. Service bodies that are requesting seating at the World Service Conference or members that are considering serving in a World Service Conference trusted servant position could better understand the responsibilities that they are volunteering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spcAft>
                <a:spcPts val="600"/>
              </a:spcAft>
            </a:pP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リージョン</a:t>
            </a:r>
            <a:r>
              <a:rPr lang="en-US" altLang="ja-JP" sz="1800" b="1" u="sng" dirty="0" err="1">
                <a:solidFill>
                  <a:srgbClr val="222222"/>
                </a:solidFill>
                <a:effectLst/>
                <a:latin typeface="小塚ゴシック Pr6N R" panose="020B0400000000000000" pitchFamily="34" charset="-128"/>
                <a:ea typeface="游明朝" panose="02020400000000000000" pitchFamily="18" charset="-128"/>
                <a:cs typeface="ＭＳ ゴシック" panose="020B0609070205080204" pitchFamily="49" charset="-128"/>
              </a:rPr>
              <a:t>別の理由</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a:t>
            </a:r>
            <a:r>
              <a:rPr lang="en-US" altLang="ja-JP" sz="1800" b="1" u="sng"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t> "</a:t>
            </a:r>
            <a:r>
              <a:rPr lang="en-US" altLang="ja-JP" sz="1800" b="1" u="sng" dirty="0" err="1">
                <a:solidFill>
                  <a:srgbClr val="222222"/>
                </a:solidFill>
                <a:effectLst/>
                <a:latin typeface="小塚ゴシック Pr6N R" panose="020B0400000000000000" pitchFamily="34" charset="-128"/>
                <a:ea typeface="游明朝" panose="02020400000000000000" pitchFamily="18" charset="-128"/>
                <a:cs typeface="ＭＳ ゴシック" panose="020B0609070205080204" pitchFamily="49" charset="-128"/>
              </a:rPr>
              <a:t>私たちのサービス構造は、コミュニケーションの完全性と有効性に依存する</a:t>
            </a:r>
            <a:r>
              <a:rPr lang="en-US" altLang="ja-JP" sz="1800" b="1" u="sng"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t>" </a:t>
            </a:r>
            <a:r>
              <a:rPr lang="en-US" altLang="ja-JP" sz="1800" b="1" u="sng" dirty="0" err="1">
                <a:solidFill>
                  <a:srgbClr val="222222"/>
                </a:solidFill>
                <a:effectLst/>
                <a:latin typeface="小塚ゴシック Pr6N R" panose="020B0400000000000000" pitchFamily="34" charset="-128"/>
                <a:ea typeface="游明朝" panose="02020400000000000000" pitchFamily="18" charset="-128"/>
                <a:cs typeface="ＭＳ ゴシック" panose="020B0609070205080204" pitchFamily="49" charset="-128"/>
              </a:rPr>
              <a:t>コンセプト</a:t>
            </a:r>
            <a:r>
              <a:rPr lang="en-US" altLang="ja-JP" sz="1800" b="1" u="sng"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t> 7. </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spcAft>
                <a:spcPts val="600"/>
              </a:spcAft>
            </a:pP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これは、</a:t>
            </a:r>
            <a:r>
              <a:rPr lang="en-US" altLang="ja-JP" sz="1800" b="1" u="sng" dirty="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WSC</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で行われることについて、フェローシップがより深く理解する機会を提供することになります。席のない地域のメンバーは、</a:t>
            </a:r>
            <a:r>
              <a:rPr lang="en-US" altLang="ja-JP" sz="1800" b="1" u="sng"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t>NA</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フェローシップ全体との関連で、自分たちの地域のサービス体について、より良い情報を得た上で意思決定することができる。</a:t>
            </a:r>
            <a:r>
              <a:rPr lang="en-US" altLang="ja-JP" sz="1800" b="1" u="sng" dirty="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WSC</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で座席を要求しているサービス体や、</a:t>
            </a:r>
            <a:r>
              <a:rPr lang="en-US" altLang="ja-JP" sz="1800" b="1" u="sng" dirty="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WSC</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での信頼されるサーバントとしての役割を考えているメンバーは、自分たちが志願している責任についてよりよく理解することができるだろう。</a:t>
            </a:r>
            <a:br>
              <a:rPr lang="en-US" altLang="ja-JP" sz="1800" b="1" u="sng" dirty="0">
                <a:solidFill>
                  <a:srgbClr val="222222"/>
                </a:solidFill>
                <a:effectLst/>
                <a:latin typeface="小塚ゴシック Pr6N R" panose="020B0400000000000000" pitchFamily="34" charset="-128"/>
                <a:ea typeface="游明朝" panose="02020400000000000000" pitchFamily="18" charset="-128"/>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31</a:t>
            </a:fld>
            <a:endParaRPr lang="en-US"/>
          </a:p>
        </p:txBody>
      </p:sp>
    </p:spTree>
    <p:extLst>
      <p:ext uri="{BB962C8B-B14F-4D97-AF65-F5344CB8AC3E}">
        <p14:creationId xmlns:p14="http://schemas.microsoft.com/office/powerpoint/2010/main" val="1734895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In the Guide to World Services, a statement could be added to the section currently titled “The Biennial Meeting of the World Service Conference” that states that at least the audio content of the World Service Conference is live streamed, being mindful to adhere to the principles protecting each member’s right to maintaining personal anonymity.</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u="sng">
                <a:solidFill>
                  <a:srgbClr val="222222"/>
                </a:solidFill>
                <a:effectLst/>
                <a:latin typeface="Calibri" panose="020F0502020204030204" pitchFamily="34" charset="0"/>
                <a:ea typeface="小塚ゴシック Pr6N R" panose="020B0400000000000000" pitchFamily="34" charset="-128"/>
                <a:cs typeface="Times New Roman" panose="02020603050405020304" pitchFamily="18" charset="0"/>
              </a:rPr>
              <a:t>　「</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ワールドサービスの手引き」の中で、現在「</a:t>
            </a:r>
            <a:r>
              <a:rPr lang="en-US" altLang="ja-JP" sz="1800" b="1" u="sng" dirty="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WSC</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の隔年総会」と題されているセクションに、各メンバーの匿名性を保つ権利を守る原則に留意しつつ、少なくとも</a:t>
            </a:r>
            <a:r>
              <a:rPr lang="en-US" altLang="ja-JP" sz="1800" b="1" u="sng" dirty="0">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WSC</a:t>
            </a:r>
            <a:r>
              <a:rPr lang="ja-JP" altLang="ja-JP" sz="1800" b="1" u="sng">
                <a:solidFill>
                  <a:srgbClr val="222222"/>
                </a:solidFill>
                <a:effectLst/>
                <a:latin typeface="Calibri" panose="020F0502020204030204" pitchFamily="34" charset="0"/>
                <a:ea typeface="小塚ゴシック Pr6N R" panose="020B0400000000000000" pitchFamily="34" charset="-128"/>
                <a:cs typeface="ＭＳ ゴシック" panose="020B0609070205080204" pitchFamily="49" charset="-128"/>
              </a:rPr>
              <a:t>の音声コンテンツはライブストリーミングされているという記述を追加することができます。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32</a:t>
            </a:fld>
            <a:endParaRPr lang="en-US"/>
          </a:p>
        </p:txBody>
      </p:sp>
    </p:spTree>
    <p:extLst>
      <p:ext uri="{BB962C8B-B14F-4D97-AF65-F5344CB8AC3E}">
        <p14:creationId xmlns:p14="http://schemas.microsoft.com/office/powerpoint/2010/main" val="114521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WSC participants make decisions that change the way business is done almost every conference. Some of those changes are procedural, and some are mechanical. In recent years, participants have made many decisions related to technology: using electronic “clickers” to vote, holding the first (and second) virtual WSC, making decisions by e-poll outside of session hours, e-polling initial straw polls in advance of the WSC, and more. The point is that operations of the WSC have changed at almost every conference with the consent of the participants. Sometimes participants decide to try something for one WSC and see if it seems to work well, in which case they can make a decision to implement it on an ongoing basis, and change WSC policy accordingly. </a:t>
            </a:r>
            <a:endParaRPr lang="en-US" sz="1800" dirty="0">
              <a:solidFill>
                <a:srgbClr val="000000"/>
              </a:solidFill>
              <a:effectLst/>
              <a:latin typeface="Myriad Pro"/>
              <a:ea typeface="Times New Roman" panose="02020603050405020304" pitchFamily="18" charset="0"/>
              <a:cs typeface="Myriad Pro"/>
            </a:endParaRPr>
          </a:p>
          <a:p>
            <a:endParaRPr lang="en-US" dirty="0"/>
          </a:p>
          <a:p>
            <a:endParaRPr lang="en-US" dirty="0"/>
          </a:p>
          <a:p>
            <a:pPr algn="l">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Myriad Pro"/>
              </a:rPr>
              <a:t>ワールドボードの対応：</a:t>
            </a:r>
            <a:r>
              <a:rPr lang="en-US" altLang="ja-JP" sz="1800" dirty="0">
                <a:solidFill>
                  <a:srgbClr val="000000"/>
                </a:solidFill>
                <a:effectLst/>
                <a:latin typeface="Myriad Pro"/>
                <a:ea typeface="小塚ゴシック Pr6N R" panose="020B0400000000000000" pitchFamily="34" charset="-128"/>
                <a:cs typeface="Myriad Pro"/>
              </a:rPr>
              <a:t> WSC </a:t>
            </a:r>
            <a:r>
              <a:rPr lang="ja-JP" altLang="ja-JP" sz="1800">
                <a:solidFill>
                  <a:srgbClr val="000000"/>
                </a:solidFill>
                <a:effectLst/>
                <a:latin typeface="Myriad Pro"/>
                <a:ea typeface="小塚ゴシック Pr6N R" panose="020B0400000000000000" pitchFamily="34" charset="-128"/>
                <a:cs typeface="Myriad Pro"/>
              </a:rPr>
              <a:t>の参加者は、ほぼ毎回、業務の進め方を変えるような決定を下しています。そのような変更の中には、手続き的なものもあれば、機械的なものもあります。近年、参加者は、電子クリッカーの使用、第</a:t>
            </a:r>
            <a:r>
              <a:rPr lang="en-US" altLang="ja-JP" sz="1800" dirty="0">
                <a:solidFill>
                  <a:srgbClr val="000000"/>
                </a:solidFill>
                <a:effectLst/>
                <a:latin typeface="Myriad Pro"/>
                <a:ea typeface="小塚ゴシック Pr6N R" panose="020B0400000000000000" pitchFamily="34" charset="-128"/>
                <a:cs typeface="Myriad Pro"/>
              </a:rPr>
              <a:t>1</a:t>
            </a:r>
            <a:r>
              <a:rPr lang="ja-JP" altLang="ja-JP" sz="1800">
                <a:solidFill>
                  <a:srgbClr val="000000"/>
                </a:solidFill>
                <a:effectLst/>
                <a:latin typeface="Myriad Pro"/>
                <a:ea typeface="小塚ゴシック Pr6N R" panose="020B0400000000000000" pitchFamily="34" charset="-128"/>
                <a:cs typeface="Myriad Pro"/>
              </a:rPr>
              <a:t>回（および第</a:t>
            </a:r>
            <a:r>
              <a:rPr lang="en-US" altLang="ja-JP" sz="1800" dirty="0">
                <a:solidFill>
                  <a:srgbClr val="000000"/>
                </a:solidFill>
                <a:effectLst/>
                <a:latin typeface="Myriad Pro"/>
                <a:ea typeface="小塚ゴシック Pr6N R" panose="020B0400000000000000" pitchFamily="34" charset="-128"/>
                <a:cs typeface="Myriad Pro"/>
              </a:rPr>
              <a:t>2</a:t>
            </a:r>
            <a:r>
              <a:rPr lang="ja-JP" altLang="ja-JP" sz="1800">
                <a:solidFill>
                  <a:srgbClr val="000000"/>
                </a:solidFill>
                <a:effectLst/>
                <a:latin typeface="Myriad Pro"/>
                <a:ea typeface="小塚ゴシック Pr6N R" panose="020B0400000000000000" pitchFamily="34" charset="-128"/>
                <a:cs typeface="Myriad Pro"/>
              </a:rPr>
              <a:t>回）バーチャル</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の開催、セッション時間外の電子投票による意思決定、</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に先立つ最初のストローポールの電子投票など、テクノロジーに関する多くの決定を下してきました。要は、</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の運営は、ほぼ毎回、参加者の同意のもとに変更されてきたということです。参加者は、ある</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で何かを試してみて、それがうまくいくようであれば、継続的に実施することを決定し、それに応じて</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の方針を変更することもあります。</a:t>
            </a:r>
            <a:endParaRPr lang="ja-JP" altLang="ja-JP" sz="1800">
              <a:solidFill>
                <a:srgbClr val="000000"/>
              </a:solidFill>
              <a:effectLst/>
              <a:latin typeface="Myriad Pro"/>
              <a:ea typeface="游明朝" panose="02020400000000000000" pitchFamily="18" charset="-128"/>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33</a:t>
            </a:fld>
            <a:endParaRPr lang="en-US"/>
          </a:p>
        </p:txBody>
      </p:sp>
    </p:spTree>
    <p:extLst>
      <p:ext uri="{BB962C8B-B14F-4D97-AF65-F5344CB8AC3E}">
        <p14:creationId xmlns:p14="http://schemas.microsoft.com/office/powerpoint/2010/main" val="30683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These PowerPoints only cover the main points of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We encourage all members to read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itself. Please visit </a:t>
            </a:r>
            <a:r>
              <a:rPr lang="en-US" sz="1800" u="none" strike="noStrike"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for the complete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the other PPTs, and other Conference materials.</a:t>
            </a:r>
            <a:b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br>
            <a:r>
              <a:rPr lang="en-US" altLang="ja-JP" sz="1800" kern="1200" dirty="0" err="1">
                <a:solidFill>
                  <a:srgbClr val="000000"/>
                </a:solidFill>
                <a:effectLst/>
                <a:latin typeface="小塚ゴシック Pr6N R" panose="020B0400000000000000" pitchFamily="34" charset="-128"/>
                <a:cs typeface="Times New Roman" panose="02020603050405020304" pitchFamily="18" charset="0"/>
              </a:rPr>
              <a:t>これらのパワーポイントは、CARの主要なポイントのみをカバーしています</a:t>
            </a:r>
            <a:r>
              <a:rPr lang="en-US" altLang="ja-JP" sz="1800" kern="1200" dirty="0">
                <a:solidFill>
                  <a:srgbClr val="000000"/>
                </a:solidFill>
                <a:effectLst/>
                <a:latin typeface="小塚ゴシック Pr6N R" panose="020B0400000000000000" pitchFamily="34" charset="-128"/>
                <a:cs typeface="Times New Roman" panose="02020603050405020304" pitchFamily="18" charset="0"/>
              </a:rPr>
              <a:t>。</a:t>
            </a:r>
            <a:r>
              <a:rPr lang="ja-JP" altLang="ja-JP" sz="1800" kern="1200">
                <a:solidFill>
                  <a:srgbClr val="000000"/>
                </a:solidFill>
                <a:effectLst/>
                <a:ea typeface="小塚ゴシック Pr6N R" panose="020B0400000000000000" pitchFamily="34" charset="-128"/>
                <a:cs typeface="Times New Roman" panose="02020603050405020304" pitchFamily="18" charset="0"/>
              </a:rPr>
              <a:t>メンバーの皆様には、</a:t>
            </a:r>
            <a:r>
              <a:rPr lang="en-US" altLang="ja-JP" sz="1800" kern="1200" dirty="0">
                <a:solidFill>
                  <a:srgbClr val="000000"/>
                </a:solidFill>
                <a:effectLst/>
                <a:ea typeface="小塚ゴシック Pr6N R" panose="020B0400000000000000" pitchFamily="34" charset="-128"/>
                <a:cs typeface="Times New Roman" panose="02020603050405020304" pitchFamily="18" charset="0"/>
              </a:rPr>
              <a:t>CAR</a:t>
            </a:r>
            <a:r>
              <a:rPr lang="ja-JP" altLang="ja-JP" sz="1800" kern="1200">
                <a:solidFill>
                  <a:srgbClr val="000000"/>
                </a:solidFill>
                <a:effectLst/>
                <a:ea typeface="小塚ゴシック Pr6N R" panose="020B0400000000000000" pitchFamily="34" charset="-128"/>
                <a:cs typeface="Times New Roman" panose="02020603050405020304" pitchFamily="18" charset="0"/>
              </a:rPr>
              <a:t>そのものをお読みになることをお勧めします。</a:t>
            </a:r>
            <a:r>
              <a:rPr lang="en-US" altLang="ja-JP" sz="1800" kern="1200" dirty="0">
                <a:solidFill>
                  <a:srgbClr val="000000"/>
                </a:solidFill>
                <a:effectLst/>
                <a:ea typeface="小塚ゴシック Pr6N R" panose="020B0400000000000000" pitchFamily="34" charset="-128"/>
                <a:cs typeface="Times New Roman" panose="02020603050405020304" pitchFamily="18" charset="0"/>
              </a:rPr>
              <a:t>2023 </a:t>
            </a:r>
            <a:r>
              <a:rPr lang="ja-JP" altLang="ja-JP" sz="1800" kern="1200">
                <a:solidFill>
                  <a:srgbClr val="000000"/>
                </a:solidFill>
                <a:effectLst/>
                <a:ea typeface="小塚ゴシック Pr6N R" panose="020B0400000000000000" pitchFamily="34" charset="-128"/>
                <a:cs typeface="Times New Roman" panose="02020603050405020304" pitchFamily="18" charset="0"/>
              </a:rPr>
              <a:t>年の</a:t>
            </a:r>
            <a:r>
              <a:rPr lang="en-US" altLang="ja-JP" sz="1800" kern="1200" dirty="0">
                <a:solidFill>
                  <a:srgbClr val="000000"/>
                </a:solidFill>
                <a:effectLst/>
                <a:ea typeface="小塚ゴシック Pr6N R" panose="020B0400000000000000" pitchFamily="34" charset="-128"/>
                <a:cs typeface="Times New Roman" panose="02020603050405020304" pitchFamily="18" charset="0"/>
              </a:rPr>
              <a:t> CAR </a:t>
            </a:r>
            <a:r>
              <a:rPr lang="ja-JP" altLang="ja-JP" sz="1800" kern="1200">
                <a:solidFill>
                  <a:srgbClr val="000000"/>
                </a:solidFill>
                <a:effectLst/>
                <a:ea typeface="小塚ゴシック Pr6N R" panose="020B0400000000000000" pitchFamily="34" charset="-128"/>
                <a:cs typeface="Times New Roman" panose="02020603050405020304" pitchFamily="18" charset="0"/>
              </a:rPr>
              <a:t>の全文、その他の</a:t>
            </a:r>
            <a:r>
              <a:rPr lang="en-US" altLang="ja-JP" sz="1800" kern="1200" dirty="0">
                <a:solidFill>
                  <a:srgbClr val="000000"/>
                </a:solidFill>
                <a:effectLst/>
                <a:ea typeface="小塚ゴシック Pr6N R" panose="020B0400000000000000" pitchFamily="34" charset="-128"/>
                <a:cs typeface="Times New Roman" panose="02020603050405020304" pitchFamily="18" charset="0"/>
              </a:rPr>
              <a:t> PPT</a:t>
            </a:r>
            <a:r>
              <a:rPr lang="ja-JP" altLang="ja-JP" sz="1800" kern="1200">
                <a:solidFill>
                  <a:srgbClr val="000000"/>
                </a:solidFill>
                <a:effectLst/>
                <a:ea typeface="小塚ゴシック Pr6N R" panose="020B0400000000000000" pitchFamily="34" charset="-128"/>
                <a:cs typeface="Times New Roman" panose="02020603050405020304" pitchFamily="18" charset="0"/>
              </a:rPr>
              <a:t>、その他の会議資料については、</a:t>
            </a:r>
            <a:r>
              <a:rPr lang="en-US" altLang="ja-JP" sz="1800" kern="1200" dirty="0" err="1">
                <a:solidFill>
                  <a:srgbClr val="000000"/>
                </a:solidFill>
                <a:effectLst/>
                <a:ea typeface="小塚ゴシック Pr6N R" panose="020B0400000000000000" pitchFamily="34" charset="-128"/>
                <a:cs typeface="Times New Roman" panose="02020603050405020304" pitchFamily="18" charset="0"/>
              </a:rPr>
              <a:t>www.na.org</a:t>
            </a:r>
            <a:r>
              <a:rPr lang="en-US" altLang="ja-JP" sz="1800" kern="1200" dirty="0">
                <a:solidFill>
                  <a:srgbClr val="000000"/>
                </a:solidFill>
                <a:effectLst/>
                <a:ea typeface="小塚ゴシック Pr6N R" panose="020B0400000000000000" pitchFamily="34" charset="-128"/>
                <a:cs typeface="Times New Roman" panose="02020603050405020304" pitchFamily="18" charset="0"/>
              </a:rPr>
              <a:t>/conference </a:t>
            </a:r>
            <a:r>
              <a:rPr lang="ja-JP" altLang="ja-JP" sz="1800" kern="1200">
                <a:solidFill>
                  <a:srgbClr val="000000"/>
                </a:solidFill>
                <a:effectLst/>
                <a:ea typeface="小塚ゴシック Pr6N R" panose="020B0400000000000000" pitchFamily="34" charset="-128"/>
                <a:cs typeface="Times New Roman" panose="02020603050405020304" pitchFamily="18" charset="0"/>
              </a:rPr>
              <a:t>をご覧ください。</a:t>
            </a:r>
            <a:r>
              <a:rPr lang="ja-JP" altLang="ja-JP" sz="280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a:t>
            </a:fld>
            <a:endParaRPr lang="en-US"/>
          </a:p>
        </p:txBody>
      </p:sp>
    </p:spTree>
    <p:extLst>
      <p:ext uri="{BB962C8B-B14F-4D97-AF65-F5344CB8AC3E}">
        <p14:creationId xmlns:p14="http://schemas.microsoft.com/office/powerpoint/2010/main" val="1235783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Allowing participants to make decisions about the processes that affect the WSC meeting is significantly more nimble than making these types of changes through the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Given the speed with which technology changes—and the challenges predicting the needs of the WSC in the wake of the pandemic—maintaining a nimble, responsive approach seems more realistic and prudent than mandating policy changes through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a:t>
            </a:r>
            <a:endParaRPr lang="en-US" sz="1800" dirty="0">
              <a:solidFill>
                <a:srgbClr val="000000"/>
              </a:solidFill>
              <a:effectLst/>
              <a:latin typeface="Myriad Pro"/>
              <a:ea typeface="Times New Roman" panose="02020603050405020304" pitchFamily="18" charset="0"/>
              <a:cs typeface="Myriad Pro"/>
            </a:endParaRPr>
          </a:p>
          <a:p>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conference has already begun discussing options about streaming the WSC. We initially had this discussion in 2020, and the people who are most impacted—the participants whose anonymity was at stake—were not in consensus. </a:t>
            </a:r>
          </a:p>
          <a:p>
            <a:endParaRPr lang="en-US" sz="1800" dirty="0">
              <a:effectLst/>
              <a:latin typeface="Franklin Gothic Book" panose="020B0503020102020204" pitchFamily="34" charset="0"/>
              <a:cs typeface="Times New Roman" panose="02020603050405020304" pitchFamily="18" charset="0"/>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Myriad Pro"/>
              </a:rPr>
              <a:t>参加者が</a:t>
            </a:r>
            <a:r>
              <a:rPr lang="en-US" altLang="ja-JP" sz="1800" dirty="0">
                <a:solidFill>
                  <a:srgbClr val="000000"/>
                </a:solidFill>
                <a:effectLst/>
                <a:latin typeface="Myriad Pro"/>
                <a:ea typeface="小塚ゴシック Pr6N R" panose="020B0400000000000000" pitchFamily="34" charset="-128"/>
                <a:cs typeface="Myriad Pro"/>
              </a:rPr>
              <a:t> WSC </a:t>
            </a:r>
            <a:r>
              <a:rPr lang="ja-JP" altLang="ja-JP" sz="1800">
                <a:solidFill>
                  <a:srgbClr val="000000"/>
                </a:solidFill>
                <a:effectLst/>
                <a:latin typeface="Myriad Pro"/>
                <a:ea typeface="小塚ゴシック Pr6N R" panose="020B0400000000000000" pitchFamily="34" charset="-128"/>
                <a:cs typeface="Myriad Pro"/>
              </a:rPr>
              <a:t>会議に影響を与えるプロセスを決定できるようにすることは、</a:t>
            </a:r>
            <a:r>
              <a:rPr lang="en-US" altLang="ja-JP" sz="1800" dirty="0">
                <a:solidFill>
                  <a:srgbClr val="000000"/>
                </a:solidFill>
                <a:effectLst/>
                <a:latin typeface="Myriad Pro"/>
                <a:ea typeface="小塚ゴシック Pr6N R" panose="020B0400000000000000" pitchFamily="34" charset="-128"/>
                <a:cs typeface="Myriad Pro"/>
              </a:rPr>
              <a:t>CAR </a:t>
            </a:r>
            <a:r>
              <a:rPr lang="ja-JP" altLang="ja-JP" sz="1800">
                <a:solidFill>
                  <a:srgbClr val="000000"/>
                </a:solidFill>
                <a:effectLst/>
                <a:latin typeface="Myriad Pro"/>
                <a:ea typeface="小塚ゴシック Pr6N R" panose="020B0400000000000000" pitchFamily="34" charset="-128"/>
                <a:cs typeface="Myriad Pro"/>
              </a:rPr>
              <a:t>を通じてこの種の変更を行うよりも、はるかに迅速な対応が可能です。技術の変化の速さや、パンデミック後の</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のニーズを予測する難しさを考えると、</a:t>
            </a:r>
            <a:r>
              <a:rPr lang="en-US" altLang="ja-JP" sz="1800" dirty="0">
                <a:solidFill>
                  <a:srgbClr val="000000"/>
                </a:solidFill>
                <a:effectLst/>
                <a:latin typeface="Myriad Pro"/>
                <a:ea typeface="小塚ゴシック Pr6N R" panose="020B0400000000000000" pitchFamily="34" charset="-128"/>
                <a:cs typeface="Myriad Pro"/>
              </a:rPr>
              <a:t>CAR</a:t>
            </a:r>
            <a:r>
              <a:rPr lang="ja-JP" altLang="ja-JP" sz="1800">
                <a:solidFill>
                  <a:srgbClr val="000000"/>
                </a:solidFill>
                <a:effectLst/>
                <a:latin typeface="Myriad Pro"/>
                <a:ea typeface="小塚ゴシック Pr6N R" panose="020B0400000000000000" pitchFamily="34" charset="-128"/>
                <a:cs typeface="Myriad Pro"/>
              </a:rPr>
              <a:t>の動議によってポリシーの変更を義務付けるよりも、機敏で反応の良いアプローチを維持する方が現実的で慎重だと思われます。</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Myriad Pro"/>
              </a:rPr>
              <a:t>カンファレンスでは、すでに</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のストリーミング配信に関するオプションについて議論を始めています。</a:t>
            </a:r>
            <a:r>
              <a:rPr lang="en-US" altLang="ja-JP" sz="1800" dirty="0">
                <a:solidFill>
                  <a:srgbClr val="000000"/>
                </a:solidFill>
                <a:effectLst/>
                <a:latin typeface="Myriad Pro"/>
                <a:ea typeface="小塚ゴシック Pr6N R" panose="020B0400000000000000" pitchFamily="34" charset="-128"/>
                <a:cs typeface="Myriad Pro"/>
              </a:rPr>
              <a:t>2020</a:t>
            </a:r>
            <a:r>
              <a:rPr lang="ja-JP" altLang="ja-JP" sz="1800">
                <a:solidFill>
                  <a:srgbClr val="000000"/>
                </a:solidFill>
                <a:effectLst/>
                <a:latin typeface="Myriad Pro"/>
                <a:ea typeface="小塚ゴシック Pr6N R" panose="020B0400000000000000" pitchFamily="34" charset="-128"/>
                <a:cs typeface="Myriad Pro"/>
              </a:rPr>
              <a:t>年にこの議論をしたのですが、最も影響を受ける人たち、つまり匿名性が危ぶまれる参加者たちの意見がまとまりませんでした。</a:t>
            </a:r>
            <a:r>
              <a:rPr lang="en-US" altLang="ja-JP" sz="1800" dirty="0">
                <a:solidFill>
                  <a:srgbClr val="000000"/>
                </a:solidFill>
                <a:effectLst/>
                <a:latin typeface="Myriad Pro"/>
                <a:ea typeface="小塚ゴシック Pr6N R" panose="020B0400000000000000" pitchFamily="34" charset="-128"/>
                <a:cs typeface="Myriad Pro"/>
              </a:rPr>
              <a:t>5</a:t>
            </a:r>
            <a:r>
              <a:rPr lang="ja-JP" altLang="ja-JP" sz="1800">
                <a:solidFill>
                  <a:srgbClr val="000000"/>
                </a:solidFill>
                <a:effectLst/>
                <a:latin typeface="Myriad Pro"/>
                <a:ea typeface="小塚ゴシック Pr6N R" panose="020B0400000000000000" pitchFamily="34" charset="-128"/>
                <a:cs typeface="Myriad Pro"/>
              </a:rPr>
              <a:t>月の中間カンファレンスで理事会が参加者に質問したテーマのひとつで、匿名性の懸念がある中で、参加者がどのようなことに納得しているのかを把握するためです。</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Myriad Pro"/>
              </a:rPr>
              <a:t>これは現在進行中の議論です</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Myriad Pro"/>
              </a:rPr>
              <a:t>。</a:t>
            </a:r>
            <a:endParaRPr lang="ja-JP" altLang="ja-JP" sz="1800">
              <a:solidFill>
                <a:srgbClr val="000000"/>
              </a:solidFill>
              <a:effectLst/>
              <a:latin typeface="Myriad Pro"/>
              <a:ea typeface="游明朝" panose="02020400000000000000" pitchFamily="18" charset="-128"/>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34</a:t>
            </a:fld>
            <a:endParaRPr lang="en-US"/>
          </a:p>
        </p:txBody>
      </p:sp>
    </p:spTree>
    <p:extLst>
      <p:ext uri="{BB962C8B-B14F-4D97-AF65-F5344CB8AC3E}">
        <p14:creationId xmlns:p14="http://schemas.microsoft.com/office/powerpoint/2010/main" val="1193973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It’s one of the topics that the board asked participants about in May at the interim conference meeting to get a sense of what participants were comfortable with, given anonymity concerns. This is an ongoing discussion.</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 last two WSCs have been streamed from Zoom to YouTube. The main language of the Zoom connection, which is English, is currently the only Zoom feed that can be streamed. Our plans are to also stream WSC 2023, at a minimum in audio, if conference participants concur. We believe that is what the motion is asking for, and we maintain that these types of operational decisions should be left to the WSC to decide and not mandated through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a:t>
            </a: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過去</a:t>
            </a:r>
            <a:r>
              <a:rPr lang="en-US" altLang="ja-JP" sz="1800" dirty="0">
                <a:solidFill>
                  <a:srgbClr val="000000"/>
                </a:solidFill>
                <a:effectLst/>
                <a:latin typeface="Myriad Pro"/>
                <a:ea typeface="小塚ゴシック Pr6N R" panose="020B0400000000000000" pitchFamily="34" charset="-128"/>
                <a:cs typeface="Myriad Pro"/>
              </a:rPr>
              <a:t>2</a:t>
            </a:r>
            <a:r>
              <a:rPr lang="ja-JP" altLang="ja-JP" sz="1800">
                <a:solidFill>
                  <a:srgbClr val="000000"/>
                </a:solidFill>
                <a:effectLst/>
                <a:latin typeface="Myriad Pro"/>
                <a:ea typeface="小塚ゴシック Pr6N R" panose="020B0400000000000000" pitchFamily="34" charset="-128"/>
                <a:cs typeface="Myriad Pro"/>
              </a:rPr>
              <a:t>回の</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は、</a:t>
            </a:r>
            <a:r>
              <a:rPr lang="en-US" altLang="ja-JP" sz="1800" dirty="0">
                <a:solidFill>
                  <a:srgbClr val="000000"/>
                </a:solidFill>
                <a:effectLst/>
                <a:latin typeface="Myriad Pro"/>
                <a:ea typeface="小塚ゴシック Pr6N R" panose="020B0400000000000000" pitchFamily="34" charset="-128"/>
                <a:cs typeface="Myriad Pro"/>
              </a:rPr>
              <a:t>Zoom</a:t>
            </a:r>
            <a:r>
              <a:rPr lang="ja-JP" altLang="ja-JP" sz="1800">
                <a:solidFill>
                  <a:srgbClr val="000000"/>
                </a:solidFill>
                <a:effectLst/>
                <a:latin typeface="Myriad Pro"/>
                <a:ea typeface="小塚ゴシック Pr6N R" panose="020B0400000000000000" pitchFamily="34" charset="-128"/>
                <a:cs typeface="Myriad Pro"/>
              </a:rPr>
              <a:t>から</a:t>
            </a:r>
            <a:r>
              <a:rPr lang="en-US" altLang="ja-JP" sz="1800" dirty="0">
                <a:solidFill>
                  <a:srgbClr val="000000"/>
                </a:solidFill>
                <a:effectLst/>
                <a:latin typeface="Myriad Pro"/>
                <a:ea typeface="小塚ゴシック Pr6N R" panose="020B0400000000000000" pitchFamily="34" charset="-128"/>
                <a:cs typeface="Myriad Pro"/>
              </a:rPr>
              <a:t>YouTube</a:t>
            </a:r>
            <a:r>
              <a:rPr lang="ja-JP" altLang="ja-JP" sz="1800">
                <a:solidFill>
                  <a:srgbClr val="000000"/>
                </a:solidFill>
                <a:effectLst/>
                <a:latin typeface="Myriad Pro"/>
                <a:ea typeface="小塚ゴシック Pr6N R" panose="020B0400000000000000" pitchFamily="34" charset="-128"/>
                <a:cs typeface="Myriad Pro"/>
              </a:rPr>
              <a:t>にストリーミング配信されました。</a:t>
            </a:r>
            <a:r>
              <a:rPr lang="en-US" altLang="ja-JP" sz="1800" dirty="0">
                <a:solidFill>
                  <a:srgbClr val="000000"/>
                </a:solidFill>
                <a:effectLst/>
                <a:latin typeface="Myriad Pro"/>
                <a:ea typeface="小塚ゴシック Pr6N R" panose="020B0400000000000000" pitchFamily="34" charset="-128"/>
                <a:cs typeface="Myriad Pro"/>
              </a:rPr>
              <a:t>Zoom</a:t>
            </a:r>
            <a:r>
              <a:rPr lang="ja-JP" altLang="ja-JP" sz="1800">
                <a:solidFill>
                  <a:srgbClr val="000000"/>
                </a:solidFill>
                <a:effectLst/>
                <a:latin typeface="Myriad Pro"/>
                <a:ea typeface="小塚ゴシック Pr6N R" panose="020B0400000000000000" pitchFamily="34" charset="-128"/>
                <a:cs typeface="Myriad Pro"/>
              </a:rPr>
              <a:t>接続の主要言語である英語は、現在ストリーミングできる唯一の</a:t>
            </a:r>
            <a:r>
              <a:rPr lang="en-US" altLang="ja-JP" sz="1800" dirty="0">
                <a:solidFill>
                  <a:srgbClr val="000000"/>
                </a:solidFill>
                <a:effectLst/>
                <a:latin typeface="Myriad Pro"/>
                <a:ea typeface="小塚ゴシック Pr6N R" panose="020B0400000000000000" pitchFamily="34" charset="-128"/>
                <a:cs typeface="Myriad Pro"/>
              </a:rPr>
              <a:t>Zoom</a:t>
            </a:r>
            <a:r>
              <a:rPr lang="ja-JP" altLang="ja-JP" sz="1800">
                <a:solidFill>
                  <a:srgbClr val="000000"/>
                </a:solidFill>
                <a:effectLst/>
                <a:latin typeface="Myriad Pro"/>
                <a:ea typeface="小塚ゴシック Pr6N R" panose="020B0400000000000000" pitchFamily="34" charset="-128"/>
                <a:cs typeface="Myriad Pro"/>
              </a:rPr>
              <a:t>フィードである。私たちの計画では、カンファレンス参加者の同意が得られれば、</a:t>
            </a:r>
            <a:r>
              <a:rPr lang="en-US" altLang="ja-JP" sz="1800" dirty="0">
                <a:solidFill>
                  <a:srgbClr val="000000"/>
                </a:solidFill>
                <a:effectLst/>
                <a:latin typeface="Myriad Pro"/>
                <a:ea typeface="小塚ゴシック Pr6N R" panose="020B0400000000000000" pitchFamily="34" charset="-128"/>
                <a:cs typeface="Myriad Pro"/>
              </a:rPr>
              <a:t>WSC2023</a:t>
            </a:r>
            <a:r>
              <a:rPr lang="ja-JP" altLang="ja-JP" sz="1800">
                <a:solidFill>
                  <a:srgbClr val="000000"/>
                </a:solidFill>
                <a:effectLst/>
                <a:latin typeface="Myriad Pro"/>
                <a:ea typeface="小塚ゴシック Pr6N R" panose="020B0400000000000000" pitchFamily="34" charset="-128"/>
                <a:cs typeface="Myriad Pro"/>
              </a:rPr>
              <a:t>も最低限音声でストリーミング配信する予定です。このような運営上の決定は、</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の決定に委ねられるべきであり、</a:t>
            </a:r>
            <a:r>
              <a:rPr lang="en-US" altLang="ja-JP" sz="1800" dirty="0">
                <a:solidFill>
                  <a:srgbClr val="000000"/>
                </a:solidFill>
                <a:effectLst/>
                <a:latin typeface="Myriad Pro"/>
                <a:ea typeface="小塚ゴシック Pr6N R" panose="020B0400000000000000" pitchFamily="34" charset="-128"/>
                <a:cs typeface="Myriad Pro"/>
              </a:rPr>
              <a:t>CAR</a:t>
            </a:r>
            <a:r>
              <a:rPr lang="ja-JP" altLang="ja-JP" sz="1800">
                <a:solidFill>
                  <a:srgbClr val="000000"/>
                </a:solidFill>
                <a:effectLst/>
                <a:latin typeface="Myriad Pro"/>
                <a:ea typeface="小塚ゴシック Pr6N R" panose="020B0400000000000000" pitchFamily="34" charset="-128"/>
                <a:cs typeface="Myriad Pro"/>
              </a:rPr>
              <a:t>の動議によって義務付けられるべきものではない、と私たちは考えています。</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35</a:t>
            </a:fld>
            <a:endParaRPr lang="en-US"/>
          </a:p>
        </p:txBody>
      </p:sp>
    </p:spTree>
    <p:extLst>
      <p:ext uri="{BB962C8B-B14F-4D97-AF65-F5344CB8AC3E}">
        <p14:creationId xmlns:p14="http://schemas.microsoft.com/office/powerpoint/2010/main" val="3838813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It is worth noting that 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1800" u="sng" dirty="0">
                <a:solidFill>
                  <a:srgbClr val="0000FF"/>
                </a:solidFill>
                <a:effectLst/>
                <a:latin typeface="Franklin Gothic Book" panose="020B0503020102020204" pitchFamily="34" charset="0"/>
                <a:ea typeface="Times New Roman" panose="02020603050405020304" pitchFamily="18" charset="0"/>
                <a:cs typeface="Myriad Pro"/>
              </a:rPr>
              <a:t>www.na.org/webarchive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as well.</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Again, these types of decisions should be left to conference participants to decide. </a:t>
            </a: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この種のイベントのストリーミング配信では、通常、接続数が非常に少ないということは注目に値します。メンバーに広くアピールできないだけでなく、技術の限界によってその魅力はさらに損なわれています。ブレイクアウト・ディスカッションや翻訳を簡単にストリーミング配信することはできません。</a:t>
            </a:r>
            <a:r>
              <a:rPr lang="en-US" altLang="ja-JP" sz="1800" dirty="0">
                <a:solidFill>
                  <a:srgbClr val="000000"/>
                </a:solidFill>
                <a:effectLst/>
                <a:latin typeface="Myriad Pro"/>
                <a:ea typeface="小塚ゴシック Pr6N R" panose="020B0400000000000000" pitchFamily="34" charset="-128"/>
                <a:cs typeface="Myriad Pro"/>
              </a:rPr>
              <a:t>NAWS</a:t>
            </a:r>
            <a:r>
              <a:rPr lang="ja-JP" altLang="ja-JP" sz="1800">
                <a:solidFill>
                  <a:srgbClr val="000000"/>
                </a:solidFill>
                <a:effectLst/>
                <a:latin typeface="Myriad Pro"/>
                <a:ea typeface="小塚ゴシック Pr6N R" panose="020B0400000000000000" pitchFamily="34" charset="-128"/>
                <a:cs typeface="Myriad Pro"/>
              </a:rPr>
              <a:t>のオープンウェビナーでさえ、仲間内の幅広い関心を集めるようなトピックでは、</a:t>
            </a:r>
            <a:r>
              <a:rPr lang="en-US" altLang="ja-JP" sz="1800" dirty="0">
                <a:solidFill>
                  <a:srgbClr val="000000"/>
                </a:solidFill>
                <a:effectLst/>
                <a:latin typeface="Myriad Pro"/>
                <a:ea typeface="小塚ゴシック Pr6N R" panose="020B0400000000000000" pitchFamily="34" charset="-128"/>
                <a:cs typeface="Myriad Pro"/>
              </a:rPr>
              <a:t>YouTube</a:t>
            </a:r>
            <a:r>
              <a:rPr lang="ja-JP" altLang="ja-JP" sz="1800">
                <a:solidFill>
                  <a:srgbClr val="000000"/>
                </a:solidFill>
                <a:effectLst/>
                <a:latin typeface="Myriad Pro"/>
                <a:ea typeface="小塚ゴシック Pr6N R" panose="020B0400000000000000" pitchFamily="34" charset="-128"/>
                <a:cs typeface="Myriad Pro"/>
              </a:rPr>
              <a:t>のストリーマーはほとんどいません。そのため、録音した音声にアクセスする人はほとんどおらず、私たちは文書による報告も</a:t>
            </a:r>
            <a:r>
              <a:rPr lang="en-US" altLang="ja-JP" sz="1800" dirty="0">
                <a:solidFill>
                  <a:srgbClr val="000000"/>
                </a:solidFill>
                <a:effectLst/>
                <a:latin typeface="Myriad Pro"/>
                <a:ea typeface="小塚ゴシック Pr6N R" panose="020B0400000000000000" pitchFamily="34" charset="-128"/>
                <a:cs typeface="Myriad Pro"/>
              </a:rPr>
              <a:t> </a:t>
            </a:r>
            <a:r>
              <a:rPr lang="en-US" altLang="ja-JP" sz="1800" dirty="0" err="1">
                <a:solidFill>
                  <a:srgbClr val="000000"/>
                </a:solidFill>
                <a:effectLst/>
                <a:latin typeface="Myriad Pro"/>
                <a:ea typeface="小塚ゴシック Pr6N R" panose="020B0400000000000000" pitchFamily="34" charset="-128"/>
                <a:cs typeface="Myriad Pro"/>
              </a:rPr>
              <a:t>www.na.org</a:t>
            </a:r>
            <a:r>
              <a:rPr lang="en-US" altLang="ja-JP" sz="1800" dirty="0">
                <a:solidFill>
                  <a:srgbClr val="000000"/>
                </a:solidFill>
                <a:effectLst/>
                <a:latin typeface="Myriad Pro"/>
                <a:ea typeface="小塚ゴシック Pr6N R" panose="020B0400000000000000" pitchFamily="34" charset="-128"/>
                <a:cs typeface="Myriad Pro"/>
              </a:rPr>
              <a:t>/</a:t>
            </a:r>
            <a:r>
              <a:rPr lang="en-US" altLang="ja-JP" sz="1800" dirty="0" err="1">
                <a:solidFill>
                  <a:srgbClr val="000000"/>
                </a:solidFill>
                <a:effectLst/>
                <a:latin typeface="Myriad Pro"/>
                <a:ea typeface="小塚ゴシック Pr6N R" panose="020B0400000000000000" pitchFamily="34" charset="-128"/>
                <a:cs typeface="Myriad Pro"/>
              </a:rPr>
              <a:t>webarchive</a:t>
            </a:r>
            <a:r>
              <a:rPr lang="en-US" altLang="ja-JP" sz="1800" dirty="0">
                <a:solidFill>
                  <a:srgbClr val="000000"/>
                </a:solidFill>
                <a:effectLst/>
                <a:latin typeface="Myriad Pro"/>
                <a:ea typeface="小塚ゴシック Pr6N R" panose="020B0400000000000000" pitchFamily="34" charset="-128"/>
                <a:cs typeface="Myriad Pro"/>
              </a:rPr>
              <a:t> </a:t>
            </a:r>
            <a:r>
              <a:rPr lang="ja-JP" altLang="ja-JP" sz="1800">
                <a:solidFill>
                  <a:srgbClr val="000000"/>
                </a:solidFill>
                <a:effectLst/>
                <a:latin typeface="Myriad Pro"/>
                <a:ea typeface="小塚ゴシック Pr6N R" panose="020B0400000000000000" pitchFamily="34" charset="-128"/>
                <a:cs typeface="Myriad Pro"/>
              </a:rPr>
              <a:t>に投稿しています。</a:t>
            </a:r>
            <a:br>
              <a:rPr lang="en-US" altLang="ja-JP" sz="1800" dirty="0">
                <a:solidFill>
                  <a:srgbClr val="000000"/>
                </a:solidFill>
                <a:effectLst/>
                <a:latin typeface="Myriad Pro"/>
                <a:ea typeface="小塚ゴシック Pr6N R" panose="020B0400000000000000" pitchFamily="34" charset="-128"/>
                <a:cs typeface="Myriad Pro"/>
              </a:rPr>
            </a:br>
            <a:r>
              <a:rPr lang="en-US" altLang="ja-JP" sz="1800" dirty="0">
                <a:solidFill>
                  <a:srgbClr val="000000"/>
                </a:solidFill>
                <a:effectLst/>
                <a:latin typeface="Myriad Pro"/>
                <a:ea typeface="小塚ゴシック Pr6N R" panose="020B0400000000000000" pitchFamily="34" charset="-128"/>
                <a:cs typeface="Myriad Pro"/>
              </a:rPr>
              <a:t> </a:t>
            </a:r>
            <a:r>
              <a:rPr lang="ja-JP" altLang="ja-JP" sz="1800">
                <a:solidFill>
                  <a:srgbClr val="000000"/>
                </a:solidFill>
                <a:effectLst/>
                <a:latin typeface="Myriad Pro"/>
                <a:ea typeface="小塚ゴシック Pr6N R" panose="020B0400000000000000" pitchFamily="34" charset="-128"/>
                <a:cs typeface="Myriad Pro"/>
              </a:rPr>
              <a:t>繰り返しになりますが、このような種類の決定は、カンファレンス参加者の決定に委ねられるべきものです。</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36</a:t>
            </a:fld>
            <a:endParaRPr lang="en-US"/>
          </a:p>
        </p:txBody>
      </p:sp>
    </p:spTree>
    <p:extLst>
      <p:ext uri="{BB962C8B-B14F-4D97-AF65-F5344CB8AC3E}">
        <p14:creationId xmlns:p14="http://schemas.microsoft.com/office/powerpoint/2010/main" val="2366196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24</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All Conference Participant webinars will be streamed to provide members in English audio.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Kentuckiana</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Bluegrass Appalachian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Co-Makers: </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Upper Rocky Mountain Region, Russian Speaking Zone, Western Russia Region, North West Russia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allow the entire NA membership a better understanding of what takes place during CP Webinars.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The cost would depend on the method used to stream, but would likely not cost anything above the expense already involved with making the WSC accessible to all participants. </a:t>
            </a:r>
            <a:endParaRPr lang="en-US" sz="1800" dirty="0">
              <a:solidFill>
                <a:srgbClr val="000000"/>
              </a:solidFill>
              <a:effectLst/>
              <a:latin typeface="Myriad Pro"/>
              <a:ea typeface="Times New Roman" panose="02020603050405020304" pitchFamily="18" charset="0"/>
              <a:cs typeface="Myriad Pro"/>
            </a:endParaRPr>
          </a:p>
          <a:p>
            <a:endParaRPr lang="en-US" sz="1800" dirty="0">
              <a:solidFill>
                <a:srgbClr val="000000"/>
              </a:solidFill>
              <a:effectLst/>
              <a:latin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動議</a:t>
            </a:r>
            <a:r>
              <a:rPr lang="en-US" altLang="ja-JP" sz="1800" b="1" u="sng" dirty="0">
                <a:solidFill>
                  <a:srgbClr val="000000"/>
                </a:solidFill>
                <a:effectLst/>
                <a:latin typeface="Myriad Pro"/>
                <a:ea typeface="小塚ゴシック Pr6N R" panose="020B0400000000000000" pitchFamily="34" charset="-128"/>
                <a:cs typeface="Myriad Pro"/>
              </a:rPr>
              <a:t>24</a:t>
            </a:r>
            <a:r>
              <a:rPr lang="ja-JP" altLang="ja-JP" sz="1800" b="1" u="sng">
                <a:solidFill>
                  <a:srgbClr val="000000"/>
                </a:solidFill>
                <a:effectLst/>
                <a:latin typeface="Myriad Pro"/>
                <a:ea typeface="小塚ゴシック Pr6N R" panose="020B0400000000000000" pitchFamily="34" charset="-128"/>
                <a:cs typeface="Myriad Pro"/>
              </a:rPr>
              <a:t>：すべてのカンファ</a:t>
            </a:r>
            <a:r>
              <a:rPr lang="en-US" altLang="ja-JP" sz="1800" b="1" u="sng" dirty="0">
                <a:solidFill>
                  <a:srgbClr val="000000"/>
                </a:solidFill>
                <a:effectLst/>
                <a:latin typeface="Myriad Pro"/>
                <a:ea typeface="小塚ゴシック Pr6N R" panose="020B0400000000000000" pitchFamily="34" charset="-128"/>
                <a:cs typeface="Myriad Pro"/>
              </a:rPr>
              <a:t>r</a:t>
            </a:r>
            <a:r>
              <a:rPr lang="ja-JP" altLang="ja-JP" sz="1800" b="1" u="sng">
                <a:solidFill>
                  <a:srgbClr val="000000"/>
                </a:solidFill>
                <a:effectLst/>
                <a:latin typeface="Myriad Pro"/>
                <a:ea typeface="小塚ゴシック Pr6N R" panose="020B0400000000000000" pitchFamily="34" charset="-128"/>
                <a:cs typeface="Myriad Pro"/>
              </a:rPr>
              <a:t>テンス参加者のウェビナーは、英語の音声でメンバーに提供するためにストリーミングされます。</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メーカー ケンタッキーナ・ブルーグラス・アパラチアン </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共同メーカー： ロッキー山脈上部リージョン、ロシア語圏リージョン、ロシア西部リージョン、ロシア北西部リージョン</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意図すること：</a:t>
            </a:r>
            <a:r>
              <a:rPr lang="en-US" altLang="ja-JP" sz="1800" b="1" u="sng" dirty="0">
                <a:solidFill>
                  <a:srgbClr val="000000"/>
                </a:solidFill>
                <a:effectLst/>
                <a:latin typeface="Myriad Pro"/>
                <a:ea typeface="小塚ゴシック Pr6N R" panose="020B0400000000000000" pitchFamily="34" charset="-128"/>
                <a:cs typeface="Myriad Pro"/>
              </a:rPr>
              <a:t> NA</a:t>
            </a:r>
            <a:r>
              <a:rPr lang="ja-JP" altLang="ja-JP" sz="1800" b="1" u="sng">
                <a:solidFill>
                  <a:srgbClr val="000000"/>
                </a:solidFill>
                <a:effectLst/>
                <a:latin typeface="Myriad Pro"/>
                <a:ea typeface="小塚ゴシック Pr6N R" panose="020B0400000000000000" pitchFamily="34" charset="-128"/>
                <a:cs typeface="Myriad Pro"/>
              </a:rPr>
              <a:t>メンバー全員が</a:t>
            </a:r>
            <a:r>
              <a:rPr lang="en-US" altLang="ja-JP" sz="1800" b="1" u="sng" dirty="0">
                <a:solidFill>
                  <a:srgbClr val="000000"/>
                </a:solidFill>
                <a:effectLst/>
                <a:latin typeface="Myriad Pro"/>
                <a:ea typeface="小塚ゴシック Pr6N R" panose="020B0400000000000000" pitchFamily="34" charset="-128"/>
                <a:cs typeface="Myriad Pro"/>
              </a:rPr>
              <a:t>CP</a:t>
            </a:r>
            <a:r>
              <a:rPr lang="ja-JP" altLang="ja-JP" sz="1800" b="1" u="sng">
                <a:solidFill>
                  <a:srgbClr val="000000"/>
                </a:solidFill>
                <a:effectLst/>
                <a:latin typeface="Myriad Pro"/>
                <a:ea typeface="小塚ゴシック Pr6N R" panose="020B0400000000000000" pitchFamily="34" charset="-128"/>
                <a:cs typeface="Myriad Pro"/>
              </a:rPr>
              <a:t>ウェビナーで行われることをよりよく理解できるようにする。</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b="1" u="sng">
                <a:solidFill>
                  <a:srgbClr val="000000"/>
                </a:solidFill>
                <a:effectLst/>
                <a:latin typeface="Myriad Pro"/>
                <a:ea typeface="小塚ゴシック Pr6N R" panose="020B0400000000000000" pitchFamily="34" charset="-128"/>
                <a:cs typeface="Myriad Pro"/>
              </a:rPr>
              <a:t>財政的な影響： 費用はストリーミングの方法によるが、すべての参加者が</a:t>
            </a:r>
            <a:r>
              <a:rPr lang="en-US" altLang="ja-JP" sz="1800" b="1" u="sng" dirty="0">
                <a:solidFill>
                  <a:srgbClr val="000000"/>
                </a:solidFill>
                <a:effectLst/>
                <a:latin typeface="Myriad Pro"/>
                <a:ea typeface="小塚ゴシック Pr6N R" panose="020B0400000000000000" pitchFamily="34" charset="-128"/>
                <a:cs typeface="Myriad Pro"/>
              </a:rPr>
              <a:t>WSC</a:t>
            </a:r>
            <a:r>
              <a:rPr lang="ja-JP" altLang="ja-JP" sz="1800" b="1" u="sng">
                <a:solidFill>
                  <a:srgbClr val="000000"/>
                </a:solidFill>
                <a:effectLst/>
                <a:latin typeface="Myriad Pro"/>
                <a:ea typeface="小塚ゴシック Pr6N R" panose="020B0400000000000000" pitchFamily="34" charset="-128"/>
                <a:cs typeface="Myriad Pro"/>
              </a:rPr>
              <a:t>にアクセスできるようにするためにすでにかかっている費用以上のものはかからないだろう。</a:t>
            </a:r>
            <a:endParaRPr lang="ja-JP" altLang="ja-JP" sz="1800">
              <a:solidFill>
                <a:srgbClr val="000000"/>
              </a:solidFill>
              <a:effectLst/>
              <a:latin typeface="Myriad Pro"/>
              <a:ea typeface="游明朝" panose="02020400000000000000" pitchFamily="18" charset="-128"/>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38</a:t>
            </a:fld>
            <a:endParaRPr lang="en-US"/>
          </a:p>
        </p:txBody>
      </p:sp>
    </p:spTree>
    <p:extLst>
      <p:ext uri="{BB962C8B-B14F-4D97-AF65-F5344CB8AC3E}">
        <p14:creationId xmlns:p14="http://schemas.microsoft.com/office/powerpoint/2010/main" val="3978408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“Our service structure depends on the integrity and effectiveness of our communications.” Concept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This would provide an opportunity for the fellowship to gain a greater understanding of what takes place during the Conference Participants Webinars. Members in unseated regions can make better informed decisions regarding their local service bodies in relation to the whole NA fellowship. Service bodies that are requesting seating at the WSC or members that are considering serving in a CP trusted servant position could better understand the responsibilities that they are volunteering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pPr>
              <a:spcAft>
                <a:spcPts val="600"/>
              </a:spcAft>
            </a:pPr>
            <a:r>
              <a:rPr lang="ja-JP" altLang="ja-JP" sz="18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リージョン別の理由：</a:t>
            </a:r>
            <a:r>
              <a:rPr lang="en-US" altLang="ja-JP" sz="18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 "</a:t>
            </a:r>
            <a:r>
              <a:rPr lang="ja-JP" altLang="ja-JP" sz="18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我々のサービス構造は、コミュニケーションの完全性と有効性に依存している</a:t>
            </a:r>
            <a:r>
              <a:rPr lang="en-US" altLang="ja-JP" sz="18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 </a:t>
            </a:r>
            <a:r>
              <a:rPr lang="ja-JP" altLang="ja-JP" sz="18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コンセプト</a:t>
            </a:r>
            <a:r>
              <a:rPr lang="en-US" altLang="ja-JP" sz="18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 7. </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spcAft>
                <a:spcPts val="600"/>
              </a:spcAft>
            </a:pPr>
            <a:r>
              <a:rPr lang="ja-JP" altLang="ja-JP" sz="18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これは、カンファレンス参加者向けウェビナーで行われる内容を、フェローシップがより深く理解する機会を提供することになります。席のない地域のメンバーは、</a:t>
            </a:r>
            <a:r>
              <a:rPr lang="en-US" altLang="ja-JP" sz="18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NA</a:t>
            </a:r>
            <a:r>
              <a:rPr lang="ja-JP" altLang="ja-JP" sz="18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フェローシップ全体との関係で、自分たちの地域のサービス体について、より多くの情報を得た上で意思決定することができる。</a:t>
            </a:r>
            <a:r>
              <a:rPr lang="en-US" altLang="ja-JP" sz="18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WSC</a:t>
            </a:r>
            <a:r>
              <a:rPr lang="ja-JP" altLang="ja-JP" sz="18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での座席を希望するサービス体や、</a:t>
            </a:r>
            <a:r>
              <a:rPr lang="en-US" altLang="ja-JP" sz="18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CP</a:t>
            </a:r>
            <a:r>
              <a:rPr lang="ja-JP" altLang="ja-JP" sz="18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の信頼されるサーバントとしての役割を考えているメンバーは、自分たちが志願している責任についてよりよく理解することができる。</a:t>
            </a:r>
            <a:br>
              <a:rPr lang="en-US" altLang="ja-JP" sz="18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39</a:t>
            </a:fld>
            <a:endParaRPr lang="en-US"/>
          </a:p>
        </p:txBody>
      </p:sp>
    </p:spTree>
    <p:extLst>
      <p:ext uri="{BB962C8B-B14F-4D97-AF65-F5344CB8AC3E}">
        <p14:creationId xmlns:p14="http://schemas.microsoft.com/office/powerpoint/2010/main" val="1978756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 the Guide to World Services, a statement could be added to the bottom of the list that states that at least the audio of the CP webinars is live streamed, being mindful to adhere to the principles protecting each member’s right to maintain personal anonymity. CP Webinars otherwise have no policy directly set in GTWS at this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　「ワールドサービスの手引き」の中で、リストの一番下に、各メンバーの匿名性を保つ権利を守る原則に留意しつつ、少なくとも</a:t>
            </a:r>
            <a:r>
              <a:rPr lang="en-US" altLang="ja-JP" sz="12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CP</a:t>
            </a:r>
            <a:r>
              <a:rPr lang="ja-JP" altLang="ja-JP" sz="12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ウェビナーの音声はライブストリーミングされているという記述を追加することができるだろう。</a:t>
            </a:r>
            <a:r>
              <a:rPr lang="en-US" altLang="ja-JP" sz="12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CP</a:t>
            </a:r>
            <a:r>
              <a:rPr lang="ja-JP" altLang="ja-JP" sz="12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ウェビナーについては、現時点では</a:t>
            </a:r>
            <a:r>
              <a:rPr lang="en-US" altLang="ja-JP" sz="1200" b="1" u="sng"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GTWS</a:t>
            </a:r>
            <a:r>
              <a:rPr lang="ja-JP" altLang="ja-JP" sz="1200" b="1" u="sng">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rPr>
              <a:t>で直接設定されているポリシーはありません。</a:t>
            </a:r>
            <a:endParaRPr lang="ja-JP" altLang="ja-JP" sz="12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40</a:t>
            </a:fld>
            <a:endParaRPr lang="en-US"/>
          </a:p>
        </p:txBody>
      </p:sp>
    </p:spTree>
    <p:extLst>
      <p:ext uri="{BB962C8B-B14F-4D97-AF65-F5344CB8AC3E}">
        <p14:creationId xmlns:p14="http://schemas.microsoft.com/office/powerpoint/2010/main" val="417142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Allowing participants to make decisions about the processes that affect their meetings, including conference participant web meetings, is significantly more nimble than making these types of changes through the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Given the speed with which technology changes, maintaining a nimble responsive approach seems more realistic and prudent than mandating policy changes through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Sometimes participants decide to do something on a trial basis, and if it works well, they can decide to implement it on an ongoing basis and change policy accordingly. </a:t>
            </a:r>
            <a:endParaRPr lang="en-US" sz="1800" dirty="0">
              <a:solidFill>
                <a:srgbClr val="000000"/>
              </a:solidFill>
              <a:effectLst/>
              <a:latin typeface="Myriad Pro"/>
              <a:ea typeface="Times New Roman" panose="02020603050405020304" pitchFamily="18" charset="0"/>
              <a:cs typeface="Myriad Pro"/>
            </a:endParaRPr>
          </a:p>
          <a:p>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 conference has already begun discussing options about streaming the WSC meeting itself. We initially had this discussion in 2020, and the people who are most impacted—the participants whose anonymity was at stake—were not in consensus. </a:t>
            </a:r>
          </a:p>
          <a:p>
            <a:endParaRPr lang="en-US" sz="1800" dirty="0">
              <a:solidFill>
                <a:srgbClr val="000000"/>
              </a:solidFill>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ワールド・ボードの回答 ：カンファレンス参加者のウェブ会議を含む、会議に影響を与えるプロセスについて、参加者が決定できるようにすることは、</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CAR</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を通じてこの種の変更を行うよりも、かなり機動的です。技術の変化の速さを考えると、</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CAR</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の動議によって方針の変更を義務付けるよりも、機敏な対応方法を維持する方が現実的であり、慎重であると思われる。参加者が試験的に何かを行い、それがうまくいけば、継続的に実施することを決め、それに応じてポリシーを変更することもあります。</a:t>
            </a:r>
            <a:b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b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41</a:t>
            </a:fld>
            <a:endParaRPr lang="en-US"/>
          </a:p>
        </p:txBody>
      </p:sp>
    </p:spTree>
    <p:extLst>
      <p:ext uri="{BB962C8B-B14F-4D97-AF65-F5344CB8AC3E}">
        <p14:creationId xmlns:p14="http://schemas.microsoft.com/office/powerpoint/2010/main" val="172264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It’s one of the topics that the board asked participants about in May at the interim conference meeting to get a sense of what participants were comfortable with, given anonymity concerns. Whether to stream the WSC is an ongoing discussion.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Participants have not had the same discussion about streaming the CP web meetings, though when participants were polled about opening the CP discussion board for public viewing at WSC 2018, they did not support the idea. Conference participant web meetings happen throughout the cycle. Not all participants attend, and they focus on reporting, discussion, and questions and answers. They utilize interpretation feeds in multiple languages, none of which could be streamed, and they often feature small-group discussion, which also would not be able to be streamed.</a:t>
            </a: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400"/>
              </a:lnSpc>
              <a:spcBef>
                <a:spcPts val="400"/>
              </a:spcBef>
              <a:spcAft>
                <a:spcPts val="0"/>
              </a:spcAft>
              <a:buClrTx/>
              <a:buSzTx/>
              <a:buFontTx/>
              <a:buNone/>
              <a:tabLst/>
              <a:defRPr/>
            </a:pP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　カンファレンスでは、すでに</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WSC</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自体のストリーミング配信についてのオプションについて議論を始めています。当初は</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2020</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年にこの議論を行いましたが、最も影響を受ける人たち、つまり匿名性が危ぶまれる参加者の意見がまとまりませんでした。</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5</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月の中間カンファレンスで理事会が参加者に質問したテーマのひとつで、匿名性の懸念がある中で、参加者がどのようなことに抵抗があるのかを把握するためです。</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WSC</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のストリーミング配信を行うかどうかは、現在進行中の議論です。</a:t>
            </a:r>
            <a:endParaRPr lang="en-US" altLang="ja-JP" sz="1800" dirty="0">
              <a:effectLst/>
              <a:latin typeface="Calibri" panose="020F0502020204030204" pitchFamily="34" charset="0"/>
              <a:ea typeface="游明朝" panose="02020400000000000000" pitchFamily="18" charset="-128"/>
              <a:cs typeface="Times New Roman" panose="02020603050405020304" pitchFamily="18" charset="0"/>
            </a:endParaRPr>
          </a:p>
          <a:p>
            <a:pPr marL="0" marR="0" algn="just" fontAlgn="ctr">
              <a:lnSpc>
                <a:spcPts val="1400"/>
              </a:lnSpc>
              <a:spcBef>
                <a:spcPts val="400"/>
              </a:spcBef>
              <a:spcAft>
                <a:spcPts val="0"/>
              </a:spcAft>
            </a:pPr>
            <a:endParaRPr lang="en-US" sz="1800" dirty="0">
              <a:effectLst/>
              <a:latin typeface="Calibri" panose="020F0502020204030204" pitchFamily="34" charset="0"/>
              <a:ea typeface="游明朝" panose="02020400000000000000" pitchFamily="18" charset="-128"/>
              <a:cs typeface="Times New Roman" panose="02020603050405020304" pitchFamily="18" charset="0"/>
            </a:endParaRPr>
          </a:p>
          <a:p>
            <a:pPr marL="0" marR="0" algn="just" fontAlgn="ctr">
              <a:lnSpc>
                <a:spcPts val="1400"/>
              </a:lnSpc>
              <a:spcBef>
                <a:spcPts val="400"/>
              </a:spcBef>
              <a:spcAft>
                <a:spcPts val="0"/>
              </a:spcAft>
            </a:pPr>
            <a:r>
              <a:rPr lang="en-US" altLang="ja-JP" sz="1800" dirty="0">
                <a:solidFill>
                  <a:srgbClr val="000000"/>
                </a:solidFill>
                <a:effectLst/>
                <a:latin typeface="小塚ゴシック Pr6N R" panose="020B0400000000000000" pitchFamily="34" charset="-128"/>
                <a:cs typeface="Myriad Pro"/>
              </a:rPr>
              <a:t>WSC2018</a:t>
            </a:r>
            <a:r>
              <a:rPr lang="ja-JP" altLang="ja-JP" sz="1800">
                <a:solidFill>
                  <a:srgbClr val="000000"/>
                </a:solidFill>
                <a:effectLst/>
                <a:ea typeface="小塚ゴシック Pr6N R" panose="020B0400000000000000" pitchFamily="34" charset="-128"/>
                <a:cs typeface="Myriad Pro"/>
              </a:rPr>
              <a:t>で</a:t>
            </a:r>
            <a:r>
              <a:rPr lang="en-US" altLang="ja-JP" sz="1800" dirty="0">
                <a:solidFill>
                  <a:srgbClr val="000000"/>
                </a:solidFill>
                <a:effectLst/>
                <a:ea typeface="小塚ゴシック Pr6N R" panose="020B0400000000000000" pitchFamily="34" charset="-128"/>
                <a:cs typeface="Myriad Pro"/>
              </a:rPr>
              <a:t>CP</a:t>
            </a:r>
            <a:r>
              <a:rPr lang="ja-JP" altLang="ja-JP" sz="1800">
                <a:solidFill>
                  <a:srgbClr val="000000"/>
                </a:solidFill>
                <a:effectLst/>
                <a:ea typeface="小塚ゴシック Pr6N R" panose="020B0400000000000000" pitchFamily="34" charset="-128"/>
                <a:cs typeface="Myriad Pro"/>
              </a:rPr>
              <a:t>のディスカッションボードを一般公開することについて参加者にアンケートを取ったところ、支持されなかったが、</a:t>
            </a:r>
            <a:r>
              <a:rPr lang="en-US" altLang="ja-JP" sz="1800" dirty="0">
                <a:solidFill>
                  <a:srgbClr val="000000"/>
                </a:solidFill>
                <a:effectLst/>
                <a:ea typeface="小塚ゴシック Pr6N R" panose="020B0400000000000000" pitchFamily="34" charset="-128"/>
                <a:cs typeface="Myriad Pro"/>
              </a:rPr>
              <a:t>CP</a:t>
            </a:r>
            <a:r>
              <a:rPr lang="ja-JP" altLang="ja-JP" sz="1800">
                <a:solidFill>
                  <a:srgbClr val="000000"/>
                </a:solidFill>
                <a:effectLst/>
                <a:ea typeface="小塚ゴシック Pr6N R" panose="020B0400000000000000" pitchFamily="34" charset="-128"/>
                <a:cs typeface="Myriad Pro"/>
              </a:rPr>
              <a:t>のウェブミーティングのストリーミングについては、同じような議論をしていない。カンファレンス参加者のウェブミーティングは、サイクルを通して行われます。参加者全員が参加するわけではなく、報告、議論、質疑応答が中心です。多言語の通訳フィードを利用しますが、いずれもストリーム配信は不可能です。</a:t>
            </a:r>
            <a:br>
              <a:rPr lang="en-US" altLang="ja-JP" sz="1800" dirty="0">
                <a:solidFill>
                  <a:srgbClr val="000000"/>
                </a:solidFill>
                <a:effectLst/>
                <a:ea typeface="小塚ゴシック Pr6N R" panose="020B0400000000000000" pitchFamily="34" charset="-128"/>
                <a:cs typeface="Myriad Pro"/>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42</a:t>
            </a:fld>
            <a:endParaRPr lang="en-US"/>
          </a:p>
        </p:txBody>
      </p:sp>
    </p:spTree>
    <p:extLst>
      <p:ext uri="{BB962C8B-B14F-4D97-AF65-F5344CB8AC3E}">
        <p14:creationId xmlns:p14="http://schemas.microsoft.com/office/powerpoint/2010/main" val="1167573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1800" b="1" u="heavy" dirty="0">
                <a:solidFill>
                  <a:srgbClr val="00D8FF"/>
                </a:solidFill>
                <a:effectLst/>
                <a:latin typeface="Franklin Gothic Book" panose="020B0503020102020204" pitchFamily="34" charset="0"/>
                <a:ea typeface="Times New Roman" panose="02020603050405020304" pitchFamily="18" charset="0"/>
                <a:cs typeface="Palatino"/>
              </a:rPr>
              <a:t>www.na.org/webarchive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post reports summarizing conference participant web meetings to the CP Dropbox. Participants are welcome to share these reports if there is interest, but again, interest seems to be minimal. We would like to be able to align our limited human resources where they can be the most beneficial.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Again, these types of operational decisions should be left to conference participants to decide and not mandated through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 </a:t>
            </a: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just" defTabSz="914400" rtl="0" eaLnBrk="1" fontAlgn="ctr" latinLnBrk="0" hangingPunct="1">
              <a:lnSpc>
                <a:spcPts val="1400"/>
              </a:lnSpc>
              <a:spcBef>
                <a:spcPts val="400"/>
              </a:spcBef>
              <a:spcAft>
                <a:spcPts val="0"/>
              </a:spcAft>
              <a:buClrTx/>
              <a:buSzTx/>
              <a:buFontTx/>
              <a:buNone/>
              <a:tabLst/>
              <a:defRPr/>
            </a:pP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このようなイベントの配信では、通常、接続者数が非常に少なくなります。また、このようなイベントのストリーミング配信を行う場合、接続数が非常に少なく、メンバーに広くアピールすることができません。ブレイクアウト・ディスカッションや翻訳を簡単にストリーミング配信することはできません。</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NAWS</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のオープンウェビナーでさえ、仲間内の幅広い関心を集めるようなトピックでは、</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YouTube</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のストリーマーはほとんどいません。音声記録にアクセスする人が少ないため、</a:t>
            </a:r>
            <a:r>
              <a:rPr lang="en-US" altLang="ja-JP" sz="1800" dirty="0" err="1">
                <a:solidFill>
                  <a:srgbClr val="000000"/>
                </a:solidFill>
                <a:effectLst/>
                <a:latin typeface="Calibri" panose="020F0502020204030204" pitchFamily="34" charset="0"/>
                <a:ea typeface="小塚ゴシック Pr6N R" panose="020B0400000000000000" pitchFamily="34" charset="-128"/>
                <a:cs typeface="Myriad Pro"/>
              </a:rPr>
              <a:t>www.na.org</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a:t>
            </a:r>
            <a:r>
              <a:rPr lang="en-US" altLang="ja-JP" sz="1800" dirty="0" err="1">
                <a:solidFill>
                  <a:srgbClr val="000000"/>
                </a:solidFill>
                <a:effectLst/>
                <a:latin typeface="Calibri" panose="020F0502020204030204" pitchFamily="34" charset="0"/>
                <a:ea typeface="小塚ゴシック Pr6N R" panose="020B0400000000000000" pitchFamily="34" charset="-128"/>
                <a:cs typeface="Myriad Pro"/>
              </a:rPr>
              <a:t>webarchive</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 </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に文書によるレポートも掲載しています。</a:t>
            </a:r>
            <a:endParaRPr lang="en-US" altLang="ja-JP" sz="1800" dirty="0">
              <a:solidFill>
                <a:srgbClr val="000000"/>
              </a:solidFill>
              <a:effectLst/>
              <a:latin typeface="Calibri" panose="020F0502020204030204" pitchFamily="34" charset="0"/>
              <a:ea typeface="小塚ゴシック Pr6N R" panose="020B0400000000000000" pitchFamily="34" charset="-128"/>
              <a:cs typeface="Myriad Pro"/>
            </a:endParaRPr>
          </a:p>
          <a:p>
            <a:pPr marL="0" marR="0" lvl="0" indent="0" algn="just" defTabSz="914400" rtl="0" eaLnBrk="1" fontAlgn="ctr" latinLnBrk="0" hangingPunct="1">
              <a:lnSpc>
                <a:spcPts val="1400"/>
              </a:lnSpc>
              <a:spcBef>
                <a:spcPts val="400"/>
              </a:spcBef>
              <a:spcAft>
                <a:spcPts val="0"/>
              </a:spcAft>
              <a:buClrTx/>
              <a:buSzTx/>
              <a:buFontTx/>
              <a:buNone/>
              <a:tabLst/>
              <a:defRPr/>
            </a:pPr>
            <a:endParaRPr lang="en-US" altLang="ja-JP" sz="1800" dirty="0">
              <a:solidFill>
                <a:srgbClr val="000000"/>
              </a:solidFill>
              <a:effectLst/>
              <a:latin typeface="Calibri" panose="020F0502020204030204" pitchFamily="34" charset="0"/>
              <a:ea typeface="小塚ゴシック Pr6N R" panose="020B0400000000000000" pitchFamily="34" charset="-128"/>
              <a:cs typeface="Times New Roman" panose="02020603050405020304" pitchFamily="18" charset="0"/>
            </a:endParaRPr>
          </a:p>
          <a:p>
            <a:pPr marL="0" marR="0" lvl="0" indent="0" algn="just" defTabSz="914400" rtl="0" eaLnBrk="1" fontAlgn="ctr" latinLnBrk="0" hangingPunct="1">
              <a:lnSpc>
                <a:spcPts val="1400"/>
              </a:lnSpc>
              <a:spcBef>
                <a:spcPts val="400"/>
              </a:spcBef>
              <a:spcAft>
                <a:spcPts val="0"/>
              </a:spcAft>
              <a:buClrTx/>
              <a:buSzTx/>
              <a:buFontTx/>
              <a:buNone/>
              <a:tabLst/>
              <a:defRPr/>
            </a:pP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カンファレンス参加者のウェブミーティングをまとめたレポートを</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CP Dropbox</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に投稿しています。参加者は、興味があれば、これらのレポートを共有することができますが、やはり、興味は少ないようです。限られた人的資源を最も有益に活用できるようにしたい。</a:t>
            </a:r>
            <a:b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b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　繰り返しになりますが、この種の運営上の決定は、</a:t>
            </a:r>
            <a:r>
              <a:rPr lang="en-US" altLang="ja-JP" sz="1800" dirty="0">
                <a:solidFill>
                  <a:srgbClr val="000000"/>
                </a:solidFill>
                <a:effectLst/>
                <a:latin typeface="Calibri" panose="020F0502020204030204" pitchFamily="34" charset="0"/>
                <a:ea typeface="小塚ゴシック Pr6N R" panose="020B0400000000000000" pitchFamily="34" charset="-128"/>
                <a:cs typeface="Myriad Pro"/>
              </a:rPr>
              <a:t>CAR</a:t>
            </a:r>
            <a:r>
              <a:rPr lang="ja-JP" altLang="ja-JP" sz="1800">
                <a:solidFill>
                  <a:srgbClr val="000000"/>
                </a:solidFill>
                <a:effectLst/>
                <a:latin typeface="Calibri" panose="020F0502020204030204" pitchFamily="34" charset="0"/>
                <a:ea typeface="小塚ゴシック Pr6N R" panose="020B0400000000000000" pitchFamily="34" charset="-128"/>
                <a:cs typeface="Myriad Pro"/>
              </a:rPr>
              <a:t>の動議で義務付けるのではなく、会議参加者の決定に委ねるべきでしょう。</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just" defTabSz="914400" rtl="0" eaLnBrk="1" fontAlgn="ctr" latinLnBrk="0" hangingPunct="1">
              <a:lnSpc>
                <a:spcPts val="1400"/>
              </a:lnSpc>
              <a:spcBef>
                <a:spcPts val="400"/>
              </a:spcBef>
              <a:spcAft>
                <a:spcPts val="0"/>
              </a:spcAft>
              <a:buClrTx/>
              <a:buSzTx/>
              <a:buFontTx/>
              <a:buNone/>
              <a:tabLst/>
              <a:defRPr/>
            </a:pP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gn="just" fontAlgn="ctr">
              <a:lnSpc>
                <a:spcPts val="1400"/>
              </a:lnSpc>
              <a:spcBef>
                <a:spcPts val="40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43</a:t>
            </a:fld>
            <a:endParaRPr lang="en-US"/>
          </a:p>
        </p:txBody>
      </p:sp>
    </p:spTree>
    <p:extLst>
      <p:ext uri="{BB962C8B-B14F-4D97-AF65-F5344CB8AC3E}">
        <p14:creationId xmlns:p14="http://schemas.microsoft.com/office/powerpoint/2010/main" val="3590980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Motion 25: All votes and straw polls on motions that were included in the Conference Agenda Report or the Conference Approval Track, not to include election ballots, will be displayed in real time for all Conference Participant to see, showing who voted and how they voted.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Maker: </a:t>
            </a:r>
            <a:r>
              <a:rPr lang="en-US" sz="1800" dirty="0" err="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Kentuckiana</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Bluegrass Appalachian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Co-Makers:</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Russian Speaking Zone, Western Russia Region, North West Russia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Intent: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To see how each Conference Participant votes on each motion.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This would require new voting technology, and the cost is uncertain.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60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60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Policy Affected: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A Guide to World Services in NA </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WSC Decision Making Processes Addendum, currently page 67–68. (The current policy is shown on page 60 of the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t>
            </a:r>
          </a:p>
          <a:p>
            <a:pPr marL="0" marR="0" algn="just">
              <a:lnSpc>
                <a:spcPts val="1400"/>
              </a:lnSpc>
              <a:spcBef>
                <a:spcPts val="400"/>
              </a:spcBef>
              <a:spcAft>
                <a:spcPts val="60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algn="l">
              <a:lnSpc>
                <a:spcPts val="1400"/>
              </a:lnSpc>
              <a:spcBef>
                <a:spcPts val="400"/>
              </a:spcBef>
              <a:spcAft>
                <a:spcPts val="600"/>
              </a:spcAft>
            </a:pPr>
            <a:r>
              <a:rPr lang="ja-JP" altLang="ja-JP" sz="1800">
                <a:solidFill>
                  <a:srgbClr val="000000"/>
                </a:solidFill>
                <a:effectLst/>
                <a:latin typeface="Myriad Pro"/>
                <a:ea typeface="小塚ゴシック Pr6N R" panose="020B0400000000000000" pitchFamily="34" charset="-128"/>
                <a:cs typeface="Myriad Pro"/>
              </a:rPr>
              <a:t>動議</a:t>
            </a:r>
            <a:r>
              <a:rPr lang="en-US" altLang="ja-JP" sz="1800" dirty="0">
                <a:solidFill>
                  <a:srgbClr val="000000"/>
                </a:solidFill>
                <a:effectLst/>
                <a:latin typeface="Myriad Pro"/>
                <a:ea typeface="小塚ゴシック Pr6N R" panose="020B0400000000000000" pitchFamily="34" charset="-128"/>
                <a:cs typeface="Myriad Pro"/>
              </a:rPr>
              <a:t>25</a:t>
            </a:r>
            <a:r>
              <a:rPr lang="ja-JP" altLang="ja-JP" sz="1800">
                <a:solidFill>
                  <a:srgbClr val="000000"/>
                </a:solidFill>
                <a:effectLst/>
                <a:latin typeface="Myriad Pro"/>
                <a:ea typeface="小塚ゴシック Pr6N R" panose="020B0400000000000000" pitchFamily="34" charset="-128"/>
                <a:cs typeface="Myriad Pro"/>
              </a:rPr>
              <a:t>：</a:t>
            </a:r>
            <a:r>
              <a:rPr lang="en-US" altLang="ja-JP" sz="1800" dirty="0">
                <a:solidFill>
                  <a:srgbClr val="000000"/>
                </a:solidFill>
                <a:effectLst/>
                <a:latin typeface="Myriad Pro"/>
                <a:ea typeface="小塚ゴシック Pr6N R" panose="020B0400000000000000" pitchFamily="34" charset="-128"/>
                <a:cs typeface="Myriad Pro"/>
              </a:rPr>
              <a:t>CAR</a:t>
            </a:r>
            <a:r>
              <a:rPr lang="ja-JP" altLang="ja-JP" sz="1800">
                <a:solidFill>
                  <a:srgbClr val="000000"/>
                </a:solidFill>
                <a:effectLst/>
                <a:latin typeface="Myriad Pro"/>
                <a:ea typeface="小塚ゴシック Pr6N R" panose="020B0400000000000000" pitchFamily="34" charset="-128"/>
                <a:cs typeface="Myriad Pro"/>
              </a:rPr>
              <a:t>または</a:t>
            </a:r>
            <a:r>
              <a:rPr lang="en-US" altLang="ja-JP" sz="1800" dirty="0">
                <a:solidFill>
                  <a:srgbClr val="000000"/>
                </a:solidFill>
                <a:effectLst/>
                <a:latin typeface="Myriad Pro"/>
                <a:ea typeface="小塚ゴシック Pr6N R" panose="020B0400000000000000" pitchFamily="34" charset="-128"/>
                <a:cs typeface="Myriad Pro"/>
              </a:rPr>
              <a:t>CAT</a:t>
            </a:r>
            <a:r>
              <a:rPr lang="ja-JP" altLang="ja-JP" sz="1800">
                <a:solidFill>
                  <a:srgbClr val="000000"/>
                </a:solidFill>
                <a:effectLst/>
                <a:latin typeface="Myriad Pro"/>
                <a:ea typeface="小塚ゴシック Pr6N R" panose="020B0400000000000000" pitchFamily="34" charset="-128"/>
                <a:cs typeface="Myriad Pro"/>
              </a:rPr>
              <a:t>に含まれる動議に関するすべての投票とストローポール（選挙投票を除く）は、すべてのカンファレンス参加者が見られるように、誰がどのように投票したかをリアルタイムで表示されるようにする。</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spcAft>
                <a:spcPts val="600"/>
              </a:spcAft>
            </a:pPr>
            <a:r>
              <a:rPr lang="ja-JP" altLang="ja-JP" sz="1800">
                <a:solidFill>
                  <a:srgbClr val="000000"/>
                </a:solidFill>
                <a:effectLst/>
                <a:latin typeface="Myriad Pro"/>
                <a:ea typeface="小塚ゴシック Pr6N R" panose="020B0400000000000000" pitchFamily="34" charset="-128"/>
                <a:cs typeface="Myriad Pro"/>
              </a:rPr>
              <a:t>メーカー： ケンタッキーア・ブルーグラス・アパラチアンリージョン</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spcAft>
                <a:spcPts val="600"/>
              </a:spcAft>
            </a:pPr>
            <a:r>
              <a:rPr lang="ja-JP" altLang="ja-JP" sz="1800">
                <a:solidFill>
                  <a:srgbClr val="000000"/>
                </a:solidFill>
                <a:effectLst/>
                <a:latin typeface="Myriad Pro"/>
                <a:ea typeface="小塚ゴシック Pr6N R" panose="020B0400000000000000" pitchFamily="34" charset="-128"/>
                <a:cs typeface="Myriad Pro"/>
              </a:rPr>
              <a:t>共同メーカー： ロシア語圏リージョン、西ロシアリージョン、北西ロシアリージョン</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spcAft>
                <a:spcPts val="600"/>
              </a:spcAft>
            </a:pPr>
            <a:r>
              <a:rPr lang="ja-JP" altLang="ja-JP" sz="1800">
                <a:solidFill>
                  <a:srgbClr val="000000"/>
                </a:solidFill>
                <a:effectLst/>
                <a:latin typeface="Myriad Pro"/>
                <a:ea typeface="小塚ゴシック Pr6N R" panose="020B0400000000000000" pitchFamily="34" charset="-128"/>
                <a:cs typeface="Myriad Pro"/>
              </a:rPr>
              <a:t>意図すること： 各動議に対するカンファレンス参加者の投票を確認する。</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spcAft>
                <a:spcPts val="600"/>
              </a:spcAft>
            </a:pPr>
            <a:r>
              <a:rPr lang="ja-JP" altLang="ja-JP" sz="1800">
                <a:solidFill>
                  <a:srgbClr val="000000"/>
                </a:solidFill>
                <a:effectLst/>
                <a:latin typeface="Myriad Pro"/>
                <a:ea typeface="小塚ゴシック Pr6N R" panose="020B0400000000000000" pitchFamily="34" charset="-128"/>
                <a:cs typeface="Myriad Pro"/>
              </a:rPr>
              <a:t>財政的な影響：これは新しい投票技術を必要とし、そのコストは不明である。</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spcAft>
                <a:spcPts val="600"/>
              </a:spcAft>
            </a:pPr>
            <a:r>
              <a:rPr lang="ja-JP" altLang="ja-JP" sz="1800">
                <a:solidFill>
                  <a:srgbClr val="000000"/>
                </a:solidFill>
                <a:effectLst/>
                <a:latin typeface="Myriad Pro"/>
                <a:ea typeface="小塚ゴシック Pr6N R" panose="020B0400000000000000" pitchFamily="34" charset="-128"/>
                <a:cs typeface="Myriad Pro"/>
              </a:rPr>
              <a:t>影響を受ける方針：</a:t>
            </a:r>
            <a:r>
              <a:rPr lang="en-US" altLang="ja-JP" sz="1800" dirty="0">
                <a:solidFill>
                  <a:srgbClr val="000000"/>
                </a:solidFill>
                <a:effectLst/>
                <a:latin typeface="Myriad Pro"/>
                <a:ea typeface="小塚ゴシック Pr6N R" panose="020B0400000000000000" pitchFamily="34" charset="-128"/>
                <a:cs typeface="Myriad Pro"/>
              </a:rPr>
              <a:t> NA WSC </a:t>
            </a:r>
            <a:r>
              <a:rPr lang="ja-JP" altLang="ja-JP" sz="1800">
                <a:solidFill>
                  <a:srgbClr val="000000"/>
                </a:solidFill>
                <a:effectLst/>
                <a:latin typeface="Myriad Pro"/>
                <a:ea typeface="小塚ゴシック Pr6N R" panose="020B0400000000000000" pitchFamily="34" charset="-128"/>
                <a:cs typeface="Myriad Pro"/>
              </a:rPr>
              <a:t>意思決定プロセスにおけるワールドサービスの手引き </a:t>
            </a:r>
            <a:br>
              <a:rPr lang="en-US" altLang="ja-JP" sz="1800" dirty="0">
                <a:solidFill>
                  <a:srgbClr val="000000"/>
                </a:solidFill>
                <a:effectLst/>
                <a:latin typeface="Myriad Pro"/>
                <a:ea typeface="小塚ゴシック Pr6N R" panose="020B0400000000000000" pitchFamily="34" charset="-128"/>
                <a:cs typeface="Myriad Pro"/>
              </a:rPr>
            </a:br>
            <a:r>
              <a:rPr lang="ja-JP" altLang="ja-JP" sz="1800">
                <a:solidFill>
                  <a:srgbClr val="000000"/>
                </a:solidFill>
                <a:effectLst/>
                <a:latin typeface="Myriad Pro"/>
                <a:ea typeface="小塚ゴシック Pr6N R" panose="020B0400000000000000" pitchFamily="34" charset="-128"/>
                <a:cs typeface="Myriad Pro"/>
              </a:rPr>
              <a:t>補遺版、現在</a:t>
            </a:r>
            <a:r>
              <a:rPr lang="en-US" altLang="ja-JP" sz="1800" dirty="0">
                <a:solidFill>
                  <a:srgbClr val="000000"/>
                </a:solidFill>
                <a:effectLst/>
                <a:latin typeface="Myriad Pro"/>
                <a:ea typeface="小塚ゴシック Pr6N R" panose="020B0400000000000000" pitchFamily="34" charset="-128"/>
                <a:cs typeface="Myriad Pro"/>
              </a:rPr>
              <a:t> 67-68 </a:t>
            </a:r>
            <a:r>
              <a:rPr lang="ja-JP" altLang="ja-JP" sz="1800">
                <a:solidFill>
                  <a:srgbClr val="000000"/>
                </a:solidFill>
                <a:effectLst/>
                <a:latin typeface="Myriad Pro"/>
                <a:ea typeface="小塚ゴシック Pr6N R" panose="020B0400000000000000" pitchFamily="34" charset="-128"/>
                <a:cs typeface="Myriad Pro"/>
              </a:rPr>
              <a:t>ページ。</a:t>
            </a:r>
            <a:r>
              <a:rPr lang="en-US" altLang="ja-JP" sz="1800" dirty="0">
                <a:solidFill>
                  <a:srgbClr val="000000"/>
                </a:solidFill>
                <a:effectLst/>
                <a:latin typeface="Myriad Pro"/>
                <a:ea typeface="小塚ゴシック Pr6N R" panose="020B0400000000000000" pitchFamily="34" charset="-128"/>
                <a:cs typeface="Myriad Pro"/>
              </a:rPr>
              <a:t>(</a:t>
            </a:r>
            <a:r>
              <a:rPr lang="ja-JP" altLang="ja-JP" sz="1800">
                <a:solidFill>
                  <a:srgbClr val="000000"/>
                </a:solidFill>
                <a:effectLst/>
                <a:latin typeface="Myriad Pro"/>
                <a:ea typeface="小塚ゴシック Pr6N R" panose="020B0400000000000000" pitchFamily="34" charset="-128"/>
                <a:cs typeface="Myriad Pro"/>
              </a:rPr>
              <a:t>現行のポリシーは、</a:t>
            </a:r>
            <a:r>
              <a:rPr lang="en-US" altLang="ja-JP" sz="1800" dirty="0">
                <a:solidFill>
                  <a:srgbClr val="000000"/>
                </a:solidFill>
                <a:effectLst/>
                <a:latin typeface="Myriad Pro"/>
                <a:ea typeface="小塚ゴシック Pr6N R" panose="020B0400000000000000" pitchFamily="34" charset="-128"/>
                <a:cs typeface="Myriad Pro"/>
              </a:rPr>
              <a:t>CAR </a:t>
            </a:r>
            <a:r>
              <a:rPr lang="ja-JP" altLang="ja-JP" sz="1800">
                <a:solidFill>
                  <a:srgbClr val="000000"/>
                </a:solidFill>
                <a:effectLst/>
                <a:latin typeface="Myriad Pro"/>
                <a:ea typeface="小塚ゴシック Pr6N R" panose="020B0400000000000000" pitchFamily="34" charset="-128"/>
                <a:cs typeface="Myriad Pro"/>
              </a:rPr>
              <a:t>の</a:t>
            </a:r>
            <a:r>
              <a:rPr lang="en-US" altLang="ja-JP" sz="1800" dirty="0">
                <a:solidFill>
                  <a:srgbClr val="000000"/>
                </a:solidFill>
                <a:effectLst/>
                <a:latin typeface="Myriad Pro"/>
                <a:ea typeface="小塚ゴシック Pr6N R" panose="020B0400000000000000" pitchFamily="34" charset="-128"/>
                <a:cs typeface="Myriad Pro"/>
              </a:rPr>
              <a:t> 60 </a:t>
            </a:r>
            <a:r>
              <a:rPr lang="ja-JP" altLang="ja-JP" sz="1800">
                <a:solidFill>
                  <a:srgbClr val="000000"/>
                </a:solidFill>
                <a:effectLst/>
                <a:latin typeface="Myriad Pro"/>
                <a:ea typeface="小塚ゴシック Pr6N R" panose="020B0400000000000000" pitchFamily="34" charset="-128"/>
                <a:cs typeface="Myriad Pro"/>
              </a:rPr>
              <a:t>ページに示されています</a:t>
            </a:r>
            <a:r>
              <a:rPr lang="en-US" altLang="ja-JP" sz="1800" dirty="0">
                <a:solidFill>
                  <a:srgbClr val="000000"/>
                </a:solidFill>
                <a:effectLst/>
                <a:latin typeface="Myriad Pro"/>
                <a:ea typeface="小塚ゴシック Pr6N R" panose="020B0400000000000000" pitchFamily="34" charset="-128"/>
                <a:cs typeface="Myriad Pro"/>
              </a:rPr>
              <a:t>)</a:t>
            </a:r>
            <a:r>
              <a:rPr lang="ja-JP" altLang="ja-JP" sz="1800">
                <a:solidFill>
                  <a:srgbClr val="000000"/>
                </a:solidFill>
                <a:effectLst/>
                <a:latin typeface="Myriad Pro"/>
                <a:ea typeface="小塚ゴシック Pr6N R" panose="020B0400000000000000" pitchFamily="34" charset="-128"/>
                <a:cs typeface="Myriad Pro"/>
              </a:rPr>
              <a:t>。</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60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45</a:t>
            </a:fld>
            <a:endParaRPr lang="en-US"/>
          </a:p>
        </p:txBody>
      </p:sp>
    </p:spTree>
    <p:extLst>
      <p:ext uri="{BB962C8B-B14F-4D97-AF65-F5344CB8AC3E}">
        <p14:creationId xmlns:p14="http://schemas.microsoft.com/office/powerpoint/2010/main" val="394605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ádËc"/>
              </a:rPr>
              <a:t>The three following motions all deal with different aspects of </a:t>
            </a:r>
            <a:r>
              <a:rPr lang="en-US" sz="1800" b="1" dirty="0">
                <a:solidFill>
                  <a:srgbClr val="000000"/>
                </a:solidFill>
                <a:effectLst/>
                <a:latin typeface="Franklin Gothic Book" panose="020B0503020102020204" pitchFamily="34" charset="0"/>
                <a:ea typeface="Calibri" panose="020F0502020204030204" pitchFamily="34" charset="0"/>
                <a:cs typeface="ádËc"/>
              </a:rPr>
              <a:t>Public Relations and Hospitals &amp; Institutions </a:t>
            </a:r>
            <a:r>
              <a:rPr lang="en-US" sz="1800" dirty="0">
                <a:solidFill>
                  <a:srgbClr val="000000"/>
                </a:solidFill>
                <a:effectLst/>
                <a:latin typeface="Franklin Gothic Book" panose="020B0503020102020204" pitchFamily="34" charset="0"/>
                <a:ea typeface="Calibri" panose="020F0502020204030204" pitchFamily="34" charset="0"/>
                <a:cs typeface="ádËc"/>
              </a:rPr>
              <a:t>service: External research (</a:t>
            </a:r>
            <a:r>
              <a:rPr lang="en-US" sz="1800" b="1" dirty="0">
                <a:solidFill>
                  <a:srgbClr val="000000"/>
                </a:solidFill>
                <a:effectLst/>
                <a:latin typeface="Franklin Gothic Book" panose="020B0503020102020204" pitchFamily="34" charset="0"/>
                <a:ea typeface="Calibri" panose="020F0502020204030204" pitchFamily="34" charset="0"/>
                <a:cs typeface="ádËc"/>
              </a:rPr>
              <a:t>Motion 19</a:t>
            </a:r>
            <a:r>
              <a:rPr lang="en-US" sz="1800" dirty="0">
                <a:solidFill>
                  <a:srgbClr val="000000"/>
                </a:solidFill>
                <a:effectLst/>
                <a:latin typeface="Franklin Gothic Book" panose="020B0503020102020204" pitchFamily="34" charset="0"/>
                <a:ea typeface="Calibri" panose="020F0502020204030204" pitchFamily="34" charset="0"/>
                <a:cs typeface="ádËc"/>
              </a:rPr>
              <a:t>), NAWS web meetings (</a:t>
            </a:r>
            <a:r>
              <a:rPr lang="en-US" sz="1800" b="1" dirty="0">
                <a:solidFill>
                  <a:srgbClr val="000000"/>
                </a:solidFill>
                <a:effectLst/>
                <a:latin typeface="Franklin Gothic Book" panose="020B0503020102020204" pitchFamily="34" charset="0"/>
                <a:ea typeface="Calibri" panose="020F0502020204030204" pitchFamily="34" charset="0"/>
                <a:cs typeface="ádËc"/>
              </a:rPr>
              <a:t>Motion 20</a:t>
            </a:r>
            <a:r>
              <a:rPr lang="en-US" sz="1800" dirty="0">
                <a:solidFill>
                  <a:srgbClr val="000000"/>
                </a:solidFill>
                <a:effectLst/>
                <a:latin typeface="Franklin Gothic Book" panose="020B0503020102020204" pitchFamily="34" charset="0"/>
                <a:ea typeface="Calibri" panose="020F0502020204030204" pitchFamily="34" charset="0"/>
                <a:cs typeface="ádËc"/>
              </a:rPr>
              <a:t>), H&amp;I Handbook (</a:t>
            </a:r>
            <a:r>
              <a:rPr lang="en-US" sz="1800" b="1" dirty="0">
                <a:solidFill>
                  <a:srgbClr val="000000"/>
                </a:solidFill>
                <a:effectLst/>
                <a:latin typeface="Franklin Gothic Book" panose="020B0503020102020204" pitchFamily="34" charset="0"/>
                <a:ea typeface="Calibri" panose="020F0502020204030204" pitchFamily="34" charset="0"/>
                <a:cs typeface="ádËc"/>
              </a:rPr>
              <a:t>Motion 21</a:t>
            </a:r>
            <a:r>
              <a:rPr lang="en-US" sz="1800" dirty="0">
                <a:solidFill>
                  <a:srgbClr val="000000"/>
                </a:solidFill>
                <a:effectLst/>
                <a:latin typeface="Franklin Gothic Book" panose="020B0503020102020204" pitchFamily="34" charset="0"/>
                <a:ea typeface="Calibri" panose="020F0502020204030204" pitchFamily="34" charset="0"/>
                <a:cs typeface="ádËc"/>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ádËc"/>
              </a:rPr>
              <a:t>Page 54 of the </a:t>
            </a:r>
            <a:r>
              <a:rPr lang="en-US" sz="1800" i="1" dirty="0">
                <a:solidFill>
                  <a:srgbClr val="000000"/>
                </a:solidFill>
                <a:effectLst/>
                <a:latin typeface="Franklin Gothic Book" panose="020B0503020102020204" pitchFamily="34" charset="0"/>
                <a:ea typeface="Calibri" panose="020F0502020204030204" pitchFamily="34" charset="0"/>
                <a:cs typeface="ádËc"/>
              </a:rPr>
              <a:t>Conference Agenda Report</a:t>
            </a:r>
            <a:r>
              <a:rPr lang="en-US" sz="1800" dirty="0">
                <a:solidFill>
                  <a:srgbClr val="000000"/>
                </a:solidFill>
                <a:effectLst/>
                <a:latin typeface="Franklin Gothic Book" panose="020B0503020102020204" pitchFamily="34" charset="0"/>
                <a:ea typeface="Calibri" panose="020F0502020204030204" pitchFamily="34" charset="0"/>
                <a:cs typeface="ádËc"/>
              </a:rPr>
              <a:t> contains a list of resources that may be helpful when considering these motions.</a:t>
            </a:r>
            <a:br>
              <a:rPr lang="en-US" sz="1800" dirty="0">
                <a:solidFill>
                  <a:srgbClr val="000000"/>
                </a:solidFill>
                <a:effectLst/>
                <a:latin typeface="Franklin Gothic Book" panose="020B0503020102020204" pitchFamily="34" charset="0"/>
                <a:ea typeface="Calibri" panose="020F0502020204030204" pitchFamily="34" charset="0"/>
                <a:cs typeface="ádËc"/>
              </a:rPr>
            </a:br>
            <a:r>
              <a:rPr lang="en-US" altLang="ja-JP" sz="1800" dirty="0">
                <a:solidFill>
                  <a:srgbClr val="000000"/>
                </a:solidFill>
                <a:effectLst/>
                <a:latin typeface="小塚ゴシック Pr6N R" panose="020B0400000000000000" pitchFamily="34" charset="-128"/>
                <a:ea typeface="游明朝" panose="02020400000000000000" pitchFamily="18" charset="-128"/>
                <a:cs typeface="ádËc"/>
              </a:rPr>
              <a:t>次の3つの動議は、すべて広報と病院・施設サービスの異なる側面を扱っています。</a:t>
            </a:r>
            <a:r>
              <a:rPr lang="ja-JP" altLang="ja-JP" sz="1800">
                <a:solidFill>
                  <a:srgbClr val="000000"/>
                </a:solidFill>
                <a:effectLst/>
                <a:latin typeface="Calibri" panose="020F0502020204030204" pitchFamily="34" charset="0"/>
                <a:ea typeface="小塚ゴシック Pr6N R" panose="020B0400000000000000" pitchFamily="34" charset="-128"/>
                <a:cs typeface="ádËc"/>
              </a:rPr>
              <a:t>外部調査（動議</a:t>
            </a:r>
            <a:r>
              <a:rPr lang="en-US" altLang="ja-JP" sz="1800" dirty="0">
                <a:solidFill>
                  <a:srgbClr val="000000"/>
                </a:solidFill>
                <a:effectLst/>
                <a:latin typeface="Calibri" panose="020F0502020204030204" pitchFamily="34" charset="0"/>
                <a:ea typeface="小塚ゴシック Pr6N R" panose="020B0400000000000000" pitchFamily="34" charset="-128"/>
                <a:cs typeface="ádËc"/>
              </a:rPr>
              <a:t>19</a:t>
            </a:r>
            <a:r>
              <a:rPr lang="ja-JP" altLang="ja-JP" sz="1800">
                <a:solidFill>
                  <a:srgbClr val="000000"/>
                </a:solidFill>
                <a:effectLst/>
                <a:latin typeface="Calibri" panose="020F0502020204030204" pitchFamily="34" charset="0"/>
                <a:ea typeface="小塚ゴシック Pr6N R" panose="020B0400000000000000" pitchFamily="34" charset="-128"/>
                <a:cs typeface="ádËc"/>
              </a:rPr>
              <a:t>）、</a:t>
            </a:r>
            <a:r>
              <a:rPr lang="en-US" altLang="ja-JP" sz="1800" dirty="0">
                <a:solidFill>
                  <a:srgbClr val="000000"/>
                </a:solidFill>
                <a:effectLst/>
                <a:latin typeface="Calibri" panose="020F0502020204030204" pitchFamily="34" charset="0"/>
                <a:ea typeface="小塚ゴシック Pr6N R" panose="020B0400000000000000" pitchFamily="34" charset="-128"/>
                <a:cs typeface="ádËc"/>
              </a:rPr>
              <a:t>NAWS</a:t>
            </a:r>
            <a:r>
              <a:rPr lang="ja-JP" altLang="ja-JP" sz="1800">
                <a:solidFill>
                  <a:srgbClr val="000000"/>
                </a:solidFill>
                <a:effectLst/>
                <a:latin typeface="Calibri" panose="020F0502020204030204" pitchFamily="34" charset="0"/>
                <a:ea typeface="小塚ゴシック Pr6N R" panose="020B0400000000000000" pitchFamily="34" charset="-128"/>
                <a:cs typeface="ádËc"/>
              </a:rPr>
              <a:t>ウェブ会議（動議</a:t>
            </a:r>
            <a:r>
              <a:rPr lang="en-US" altLang="ja-JP" sz="1800" dirty="0">
                <a:solidFill>
                  <a:srgbClr val="000000"/>
                </a:solidFill>
                <a:effectLst/>
                <a:latin typeface="Calibri" panose="020F0502020204030204" pitchFamily="34" charset="0"/>
                <a:ea typeface="小塚ゴシック Pr6N R" panose="020B0400000000000000" pitchFamily="34" charset="-128"/>
                <a:cs typeface="ádËc"/>
              </a:rPr>
              <a:t>20</a:t>
            </a:r>
            <a:r>
              <a:rPr lang="ja-JP" altLang="ja-JP" sz="1800">
                <a:solidFill>
                  <a:srgbClr val="000000"/>
                </a:solidFill>
                <a:effectLst/>
                <a:latin typeface="Calibri" panose="020F0502020204030204" pitchFamily="34" charset="0"/>
                <a:ea typeface="小塚ゴシック Pr6N R" panose="020B0400000000000000" pitchFamily="34" charset="-128"/>
                <a:cs typeface="ádËc"/>
              </a:rPr>
              <a:t>）、</a:t>
            </a:r>
            <a:r>
              <a:rPr lang="en-US" altLang="ja-JP" sz="1800" dirty="0">
                <a:solidFill>
                  <a:srgbClr val="000000"/>
                </a:solidFill>
                <a:effectLst/>
                <a:latin typeface="Calibri" panose="020F0502020204030204" pitchFamily="34" charset="0"/>
                <a:ea typeface="小塚ゴシック Pr6N R" panose="020B0400000000000000" pitchFamily="34" charset="-128"/>
                <a:cs typeface="ádËc"/>
              </a:rPr>
              <a:t>H&amp;I</a:t>
            </a:r>
            <a:r>
              <a:rPr lang="ja-JP" altLang="ja-JP" sz="1800">
                <a:solidFill>
                  <a:srgbClr val="000000"/>
                </a:solidFill>
                <a:effectLst/>
                <a:latin typeface="Calibri" panose="020F0502020204030204" pitchFamily="34" charset="0"/>
                <a:ea typeface="小塚ゴシック Pr6N R" panose="020B0400000000000000" pitchFamily="34" charset="-128"/>
                <a:cs typeface="ádËc"/>
              </a:rPr>
              <a:t>ハンドブック（動議</a:t>
            </a:r>
            <a:r>
              <a:rPr lang="en-US" altLang="ja-JP" sz="1800" dirty="0">
                <a:solidFill>
                  <a:srgbClr val="000000"/>
                </a:solidFill>
                <a:effectLst/>
                <a:latin typeface="Calibri" panose="020F0502020204030204" pitchFamily="34" charset="0"/>
                <a:ea typeface="小塚ゴシック Pr6N R" panose="020B0400000000000000" pitchFamily="34" charset="-128"/>
                <a:cs typeface="ádËc"/>
              </a:rPr>
              <a:t>21</a:t>
            </a:r>
            <a:r>
              <a:rPr lang="ja-JP" altLang="ja-JP" sz="1800">
                <a:solidFill>
                  <a:srgbClr val="000000"/>
                </a:solidFill>
                <a:effectLst/>
                <a:latin typeface="Calibri" panose="020F0502020204030204" pitchFamily="34" charset="0"/>
                <a:ea typeface="小塚ゴシック Pr6N R" panose="020B0400000000000000" pitchFamily="34" charset="-128"/>
                <a:cs typeface="ádËc"/>
              </a:rPr>
              <a:t>）です。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a:lnSpc>
                <a:spcPct val="107000"/>
              </a:lnSpc>
              <a:spcAft>
                <a:spcPts val="600"/>
              </a:spcAft>
            </a:pPr>
            <a:r>
              <a:rPr lang="ja-JP" altLang="ja-JP" sz="1800">
                <a:solidFill>
                  <a:srgbClr val="000000"/>
                </a:solidFill>
                <a:effectLst/>
                <a:latin typeface="Calibri" panose="020F0502020204030204" pitchFamily="34" charset="0"/>
                <a:ea typeface="小塚ゴシック Pr6N R" panose="020B0400000000000000" pitchFamily="34" charset="-128"/>
                <a:cs typeface="ádËc"/>
              </a:rPr>
              <a:t>会議議事録の</a:t>
            </a:r>
            <a:r>
              <a:rPr lang="en-US" altLang="ja-JP" sz="1800" dirty="0">
                <a:solidFill>
                  <a:srgbClr val="000000"/>
                </a:solidFill>
                <a:effectLst/>
                <a:latin typeface="Calibri" panose="020F0502020204030204" pitchFamily="34" charset="0"/>
                <a:ea typeface="小塚ゴシック Pr6N R" panose="020B0400000000000000" pitchFamily="34" charset="-128"/>
                <a:cs typeface="ádËc"/>
              </a:rPr>
              <a:t>54</a:t>
            </a:r>
            <a:r>
              <a:rPr lang="ja-JP" altLang="ja-JP" sz="1800">
                <a:solidFill>
                  <a:srgbClr val="000000"/>
                </a:solidFill>
                <a:effectLst/>
                <a:latin typeface="Calibri" panose="020F0502020204030204" pitchFamily="34" charset="0"/>
                <a:ea typeface="小塚ゴシック Pr6N R" panose="020B0400000000000000" pitchFamily="34" charset="-128"/>
                <a:cs typeface="ádËc"/>
              </a:rPr>
              <a:t>ページには、これらの動議を検討する際に参考となる資料のリストが掲載されています。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a:t>
            </a:fld>
            <a:endParaRPr lang="en-US"/>
          </a:p>
        </p:txBody>
      </p:sp>
    </p:spTree>
    <p:extLst>
      <p:ext uri="{BB962C8B-B14F-4D97-AF65-F5344CB8AC3E}">
        <p14:creationId xmlns:p14="http://schemas.microsoft.com/office/powerpoint/2010/main" val="2070353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This information would be helpful to understand where other Conference Participants stand with their decisions, if a Conference Participant is still unsure of what their vote will be. “Our service structure depends on the integrity and effectiveness of our communications.” Concept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believe each individual Conference Participant’s decision on each topic is valuable information in forming Consensus.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Our Fellowship goes to great lengths to encourage and ensure a diverse WSC population. </a:t>
            </a:r>
          </a:p>
          <a:p>
            <a:endParaRPr lang="en-US" sz="1800" dirty="0">
              <a:effectLst/>
              <a:latin typeface="Franklin Gothic Book" panose="020B0503020102020204" pitchFamily="34" charset="0"/>
              <a:cs typeface="Times New Roman" panose="02020603050405020304" pitchFamily="18" charset="0"/>
            </a:endParaRPr>
          </a:p>
          <a:p>
            <a:r>
              <a:rPr lang="ja-JP" altLang="ja-JP" sz="1800">
                <a:effectLst/>
                <a:ea typeface="小塚ゴシック Pr6N R" panose="020B0400000000000000" pitchFamily="34" charset="-128"/>
                <a:cs typeface="Times New Roman" panose="02020603050405020304" pitchFamily="18" charset="0"/>
              </a:rPr>
              <a:t>リージョン</a:t>
            </a:r>
            <a:r>
              <a:rPr lang="en-US" altLang="ja-JP" sz="1800" dirty="0" err="1">
                <a:effectLst/>
                <a:latin typeface="小塚ゴシック Pr6N R" panose="020B0400000000000000" pitchFamily="34" charset="-128"/>
                <a:cs typeface="Times New Roman" panose="02020603050405020304" pitchFamily="18" charset="0"/>
              </a:rPr>
              <a:t>別</a:t>
            </a:r>
            <a:r>
              <a:rPr lang="ja-JP" altLang="ja-JP" sz="1800">
                <a:effectLst/>
                <a:ea typeface="小塚ゴシック Pr6N R" panose="020B0400000000000000" pitchFamily="34" charset="-128"/>
                <a:cs typeface="Times New Roman" panose="02020603050405020304" pitchFamily="18" charset="0"/>
              </a:rPr>
              <a:t>の理由：この情報は、カンファレンス参加者が自分の投票をどうするかまだわからない場合、他のカンファレンス参加者の決定がどのようなものかを理解するのに役立つと思います。</a:t>
            </a:r>
            <a:r>
              <a:rPr lang="en-US" altLang="ja-JP" sz="1800" dirty="0">
                <a:effectLst/>
                <a:ea typeface="小塚ゴシック Pr6N R" panose="020B0400000000000000" pitchFamily="34" charset="-128"/>
                <a:cs typeface="Times New Roman" panose="02020603050405020304" pitchFamily="18" charset="0"/>
              </a:rPr>
              <a:t>"</a:t>
            </a:r>
            <a:r>
              <a:rPr lang="ja-JP" altLang="ja-JP" sz="1800">
                <a:effectLst/>
                <a:ea typeface="小塚ゴシック Pr6N R" panose="020B0400000000000000" pitchFamily="34" charset="-128"/>
                <a:cs typeface="Times New Roman" panose="02020603050405020304" pitchFamily="18" charset="0"/>
              </a:rPr>
              <a:t>私たちのサービス体制は、コミュニケーションの完全性と有効性にかかっています。</a:t>
            </a:r>
            <a:r>
              <a:rPr lang="en-US" altLang="ja-JP" sz="1800" dirty="0">
                <a:effectLst/>
                <a:ea typeface="小塚ゴシック Pr6N R" panose="020B0400000000000000" pitchFamily="34" charset="-128"/>
                <a:cs typeface="Times New Roman" panose="02020603050405020304" pitchFamily="18" charset="0"/>
              </a:rPr>
              <a:t>" </a:t>
            </a:r>
            <a:r>
              <a:rPr lang="ja-JP" altLang="ja-JP" sz="1800">
                <a:effectLst/>
                <a:ea typeface="小塚ゴシック Pr6N R" panose="020B0400000000000000" pitchFamily="34" charset="-128"/>
                <a:cs typeface="Times New Roman" panose="02020603050405020304" pitchFamily="18" charset="0"/>
              </a:rPr>
              <a:t>コンセプト</a:t>
            </a:r>
            <a:r>
              <a:rPr lang="en-US" altLang="ja-JP" sz="1800" dirty="0">
                <a:effectLst/>
                <a:ea typeface="小塚ゴシック Pr6N R" panose="020B0400000000000000" pitchFamily="34" charset="-128"/>
                <a:cs typeface="Times New Roman" panose="02020603050405020304" pitchFamily="18" charset="0"/>
              </a:rPr>
              <a:t>7. </a:t>
            </a:r>
            <a:br>
              <a:rPr lang="en-US" altLang="ja-JP" sz="1800" dirty="0">
                <a:effectLst/>
                <a:ea typeface="小塚ゴシック Pr6N R" panose="020B0400000000000000" pitchFamily="34" charset="-128"/>
                <a:cs typeface="Times New Roman" panose="02020603050405020304" pitchFamily="18" charset="0"/>
              </a:rPr>
            </a:br>
            <a:r>
              <a:rPr lang="ja-JP" altLang="ja-JP" sz="1800">
                <a:effectLst/>
                <a:ea typeface="小塚ゴシック Pr6N R" panose="020B0400000000000000" pitchFamily="34" charset="-128"/>
                <a:cs typeface="Times New Roman" panose="02020603050405020304" pitchFamily="18" charset="0"/>
              </a:rPr>
              <a:t>　私たちは、各テーマに関する個々のカンファレンス参加者の決定は、コンセンサスを形成する上で貴重な情報であると信じています。</a:t>
            </a:r>
            <a:br>
              <a:rPr lang="en-US" altLang="ja-JP" sz="1800" dirty="0">
                <a:effectLst/>
                <a:ea typeface="小塚ゴシック Pr6N R" panose="020B0400000000000000" pitchFamily="34" charset="-128"/>
                <a:cs typeface="Times New Roman" panose="02020603050405020304" pitchFamily="18" charset="0"/>
              </a:rPr>
            </a:br>
            <a:r>
              <a:rPr lang="ja-JP" altLang="ja-JP" sz="1800">
                <a:effectLst/>
                <a:ea typeface="小塚ゴシック Pr6N R" panose="020B0400000000000000" pitchFamily="34" charset="-128"/>
                <a:cs typeface="Times New Roman" panose="02020603050405020304" pitchFamily="18" charset="0"/>
              </a:rPr>
              <a:t>　私たちのフェローシップは、多様な</a:t>
            </a:r>
            <a:r>
              <a:rPr lang="en-US" altLang="ja-JP" sz="1800" dirty="0">
                <a:effectLst/>
                <a:ea typeface="小塚ゴシック Pr6N R" panose="020B0400000000000000" pitchFamily="34" charset="-128"/>
                <a:cs typeface="Times New Roman" panose="02020603050405020304" pitchFamily="18" charset="0"/>
              </a:rPr>
              <a:t>WSC</a:t>
            </a:r>
            <a:r>
              <a:rPr lang="ja-JP" altLang="ja-JP" sz="1800">
                <a:effectLst/>
                <a:ea typeface="小塚ゴシック Pr6N R" panose="020B0400000000000000" pitchFamily="34" charset="-128"/>
                <a:cs typeface="Times New Roman" panose="02020603050405020304" pitchFamily="18" charset="0"/>
              </a:rPr>
              <a:t>参加者を奨励し、確保するために、多大な努力を払っています。</a:t>
            </a:r>
            <a:r>
              <a:rPr lang="ja-JP" altLang="ja-JP">
                <a:effectLst/>
              </a:rPr>
              <a:t>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46</a:t>
            </a:fld>
            <a:endParaRPr lang="en-US"/>
          </a:p>
        </p:txBody>
      </p:sp>
    </p:spTree>
    <p:extLst>
      <p:ext uri="{BB962C8B-B14F-4D97-AF65-F5344CB8AC3E}">
        <p14:creationId xmlns:p14="http://schemas.microsoft.com/office/powerpoint/2010/main" val="2515099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When we utilize secret ballots, we lose helpful information that may not get communicated from Conference Participants that have difficulty expressing themselves in the English language. Some Conference Participants are not called on or lack the verbal communication skills to participate during open discussion and debate. With a public ballot voting system, we would be shown the information of how they voted, even if we weren’t given an opportunity to hear why they voted that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appreciate the amount of information shared in a roll call vote process, and the efficiency of the standard voting process.</a:t>
            </a:r>
          </a:p>
          <a:p>
            <a:endParaRPr lang="en-US" sz="1800" dirty="0">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無記名投票を利用すると、英語での表現が困難なカンファレンス参加者から伝わらない可能性のある有益な情報を失うことになる。また、公開討論やディスカッションに参加するための言語コミュニケーション能力がない参加者もいます。公開投票では、なぜそのような投票になったのかを聞く機会がなくても、どのような投票が行われたのかが分かるようになっています。</a:t>
            </a:r>
            <a:b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　点呼投票のプロセスで共有される情報量と、標準的な投票プロセスの効率性を高く評価しています。ハンドヘルドクリッカーの設定を変更することで、両方のプロセスの長所を生かすことができます。</a:t>
            </a:r>
            <a:b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47</a:t>
            </a:fld>
            <a:endParaRPr lang="en-US"/>
          </a:p>
        </p:txBody>
      </p:sp>
    </p:spTree>
    <p:extLst>
      <p:ext uri="{BB962C8B-B14F-4D97-AF65-F5344CB8AC3E}">
        <p14:creationId xmlns:p14="http://schemas.microsoft.com/office/powerpoint/2010/main" val="1244944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By changing the settings in the handheld clickers, we can have the best of both processes.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Conference Participants who do not possess specific decisions by the time they reach the WSC can benefit from seeing the diversity of their peer communities’ choices.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effectLst/>
                <a:latin typeface="Calibri" panose="020F0502020204030204" pitchFamily="34" charset="0"/>
                <a:ea typeface="小塚ゴシック Pr6N R" panose="020B0400000000000000" pitchFamily="34" charset="-128"/>
                <a:cs typeface="Times New Roman" panose="02020603050405020304" pitchFamily="18" charset="0"/>
              </a:rPr>
              <a:t>WSC</a:t>
            </a:r>
            <a:r>
              <a:rPr lang="ja-JP" altLang="ja-JP" sz="1200">
                <a:effectLst/>
                <a:latin typeface="Calibri" panose="020F0502020204030204" pitchFamily="34" charset="0"/>
                <a:ea typeface="小塚ゴシック Pr6N R" panose="020B0400000000000000" pitchFamily="34" charset="-128"/>
                <a:cs typeface="Times New Roman" panose="02020603050405020304" pitchFamily="18" charset="0"/>
              </a:rPr>
              <a:t>に到着するまでに特定の決定事項を持っていないカンファレンス参加者は、仲間のコミュニティの選択の多様性を見ることで利益を得ることができます。</a:t>
            </a:r>
            <a:endParaRPr lang="ja-JP" altLang="ja-JP" sz="12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48</a:t>
            </a:fld>
            <a:endParaRPr lang="en-US"/>
          </a:p>
        </p:txBody>
      </p:sp>
    </p:spTree>
    <p:extLst>
      <p:ext uri="{BB962C8B-B14F-4D97-AF65-F5344CB8AC3E}">
        <p14:creationId xmlns:p14="http://schemas.microsoft.com/office/powerpoint/2010/main" val="2511163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Typically, WSC participants decide the operational details of decision making at the conference, rather than mandating rules through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We believe that is the most appropriate and practical approach.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have been investigating new voting technology. The company that makes the technology we used at the 2016 and 2018 WSC no longer exists, and we are looking for an approach to polling and voting that will better suit a hybrid conference, rather than the “clickers” we used previously. We are aware that many participants will be unable to obtain visas for WSC 2023, and some may opt not to attend in person because of health considerations.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Thus far, the options we have looked at all feature confidential voting as the default or the only option. The e-polling software that the WSC currently uses lets us know who voted and verifies that there is only one vote from each participant, but how each participant votes is anonymous by design. There is no way to reveal how each participant votes. This appears to be the most common industry standard. </a:t>
            </a: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lvl="0" indent="0" algn="just" defTabSz="914400" rtl="0" eaLnBrk="1" fontAlgn="auto" latinLnBrk="0" hangingPunct="1">
              <a:lnSpc>
                <a:spcPts val="1400"/>
              </a:lnSpc>
              <a:spcBef>
                <a:spcPts val="40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ワールドボードの回答： 一般的に、</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参加者は、</a:t>
            </a:r>
            <a:r>
              <a:rPr lang="en-US" altLang="ja-JP" sz="1800" dirty="0">
                <a:solidFill>
                  <a:srgbClr val="000000"/>
                </a:solidFill>
                <a:effectLst/>
                <a:latin typeface="Myriad Pro"/>
                <a:ea typeface="小塚ゴシック Pr6N R" panose="020B0400000000000000" pitchFamily="34" charset="-128"/>
                <a:cs typeface="Myriad Pro"/>
              </a:rPr>
              <a:t>CAR</a:t>
            </a:r>
            <a:r>
              <a:rPr lang="ja-JP" altLang="ja-JP" sz="1800">
                <a:solidFill>
                  <a:srgbClr val="000000"/>
                </a:solidFill>
                <a:effectLst/>
                <a:latin typeface="Myriad Pro"/>
                <a:ea typeface="小塚ゴシック Pr6N R" panose="020B0400000000000000" pitchFamily="34" charset="-128"/>
                <a:cs typeface="Myriad Pro"/>
              </a:rPr>
              <a:t>の動議によってルールを義務付けるのではなく、会議での意思決定の運用の詳細を決定します。それが最も適切で現実的なアプローチだと考えています。</a:t>
            </a:r>
            <a:br>
              <a:rPr lang="en-US" altLang="ja-JP" sz="1800" dirty="0">
                <a:solidFill>
                  <a:srgbClr val="000000"/>
                </a:solidFill>
                <a:effectLst/>
                <a:latin typeface="Myriad Pro"/>
                <a:ea typeface="小塚ゴシック Pr6N R" panose="020B0400000000000000" pitchFamily="34" charset="-128"/>
                <a:cs typeface="Myriad Pro"/>
              </a:rPr>
            </a:br>
            <a:r>
              <a:rPr lang="ja-JP" altLang="ja-JP" sz="1800">
                <a:solidFill>
                  <a:srgbClr val="000000"/>
                </a:solidFill>
                <a:effectLst/>
                <a:latin typeface="Myriad Pro"/>
                <a:ea typeface="小塚ゴシック Pr6N R" panose="020B0400000000000000" pitchFamily="34" charset="-128"/>
                <a:cs typeface="Myriad Pro"/>
              </a:rPr>
              <a:t>　私たちは、新しい投票技術を調査してきました。</a:t>
            </a:r>
            <a:r>
              <a:rPr lang="en-US" altLang="ja-JP" sz="1800" dirty="0">
                <a:solidFill>
                  <a:srgbClr val="000000"/>
                </a:solidFill>
                <a:effectLst/>
                <a:latin typeface="Myriad Pro"/>
                <a:ea typeface="小塚ゴシック Pr6N R" panose="020B0400000000000000" pitchFamily="34" charset="-128"/>
                <a:cs typeface="Myriad Pro"/>
              </a:rPr>
              <a:t>2016</a:t>
            </a:r>
            <a:r>
              <a:rPr lang="ja-JP" altLang="ja-JP" sz="1800">
                <a:solidFill>
                  <a:srgbClr val="000000"/>
                </a:solidFill>
                <a:effectLst/>
                <a:latin typeface="Myriad Pro"/>
                <a:ea typeface="小塚ゴシック Pr6N R" panose="020B0400000000000000" pitchFamily="34" charset="-128"/>
                <a:cs typeface="Myriad Pro"/>
              </a:rPr>
              <a:t>年と</a:t>
            </a:r>
            <a:r>
              <a:rPr lang="en-US" altLang="ja-JP" sz="1800" dirty="0">
                <a:solidFill>
                  <a:srgbClr val="000000"/>
                </a:solidFill>
                <a:effectLst/>
                <a:latin typeface="Myriad Pro"/>
                <a:ea typeface="小塚ゴシック Pr6N R" panose="020B0400000000000000" pitchFamily="34" charset="-128"/>
                <a:cs typeface="Myriad Pro"/>
              </a:rPr>
              <a:t>2018</a:t>
            </a:r>
            <a:r>
              <a:rPr lang="ja-JP" altLang="ja-JP" sz="1800">
                <a:solidFill>
                  <a:srgbClr val="000000"/>
                </a:solidFill>
                <a:effectLst/>
                <a:latin typeface="Myriad Pro"/>
                <a:ea typeface="小塚ゴシック Pr6N R" panose="020B0400000000000000" pitchFamily="34" charset="-128"/>
                <a:cs typeface="Myriad Pro"/>
              </a:rPr>
              <a:t>年の</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で使用した技術を製造する会社はもう存在せず、私たちは以前使用した「クリッカー」ではなく、ハイブリッド会議に適した投票・投票のアプローチを探しているのです。私たちは、多くの参加者が</a:t>
            </a:r>
            <a:r>
              <a:rPr lang="en-US" altLang="ja-JP" sz="1800" dirty="0">
                <a:solidFill>
                  <a:srgbClr val="000000"/>
                </a:solidFill>
                <a:effectLst/>
                <a:latin typeface="Myriad Pro"/>
                <a:ea typeface="小塚ゴシック Pr6N R" panose="020B0400000000000000" pitchFamily="34" charset="-128"/>
                <a:cs typeface="Myriad Pro"/>
              </a:rPr>
              <a:t>WSC 2023</a:t>
            </a:r>
            <a:r>
              <a:rPr lang="ja-JP" altLang="ja-JP" sz="1800">
                <a:solidFill>
                  <a:srgbClr val="000000"/>
                </a:solidFill>
                <a:effectLst/>
                <a:latin typeface="Myriad Pro"/>
                <a:ea typeface="小塚ゴシック Pr6N R" panose="020B0400000000000000" pitchFamily="34" charset="-128"/>
                <a:cs typeface="Myriad Pro"/>
              </a:rPr>
              <a:t>のビザを取得できないこと、また、健康上の配慮から直接参加しないことを選択する人がいることを承知しています。</a:t>
            </a:r>
            <a:br>
              <a:rPr lang="en-US" altLang="ja-JP" sz="1800" dirty="0">
                <a:solidFill>
                  <a:srgbClr val="000000"/>
                </a:solidFill>
                <a:effectLst/>
                <a:latin typeface="Myriad Pro"/>
                <a:ea typeface="小塚ゴシック Pr6N R" panose="020B0400000000000000" pitchFamily="34" charset="-128"/>
                <a:cs typeface="Myriad Pro"/>
              </a:rPr>
            </a:br>
            <a:r>
              <a:rPr lang="ja-JP" altLang="ja-JP" sz="1800">
                <a:solidFill>
                  <a:srgbClr val="000000"/>
                </a:solidFill>
                <a:effectLst/>
                <a:latin typeface="Myriad Pro"/>
                <a:ea typeface="小塚ゴシック Pr6N R" panose="020B0400000000000000" pitchFamily="34" charset="-128"/>
                <a:cs typeface="Myriad Pro"/>
              </a:rPr>
              <a:t>　これまでのところ、私たちが検討した選択肢はすべて、デフォルトまたは唯一の選択肢として、秘密投票が採用されています。現在</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が使用している電子投票ソフトは、誰が投票したかを知ることができ、各参加者の投票が一票であることを確認できますが、各参加者がどのように投票したかは、設計上、匿名となっています。参加者がどのように投票したかを明らかにする方法はないのです。</a:t>
            </a:r>
            <a:r>
              <a:rPr lang="en-US" altLang="ja-JP" sz="1800" dirty="0" err="1">
                <a:solidFill>
                  <a:srgbClr val="000000"/>
                </a:solidFill>
                <a:effectLst/>
                <a:latin typeface="小塚ゴシック Pr6N R" panose="020B0400000000000000" pitchFamily="34" charset="-128"/>
                <a:ea typeface="游明朝" panose="02020400000000000000" pitchFamily="18" charset="-128"/>
                <a:cs typeface="Myriad Pro"/>
              </a:rPr>
              <a:t>これが最も一般的な業界標準のようです</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Myriad Pro"/>
              </a:rPr>
              <a:t>。</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49</a:t>
            </a:fld>
            <a:endParaRPr lang="en-US"/>
          </a:p>
        </p:txBody>
      </p:sp>
    </p:spTree>
    <p:extLst>
      <p:ext uri="{BB962C8B-B14F-4D97-AF65-F5344CB8AC3E}">
        <p14:creationId xmlns:p14="http://schemas.microsoft.com/office/powerpoint/2010/main" val="2959094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 WSC has been evolving to a consensus-based decision-making process, and in that spirit has made a number of changes to processes, all of which seem to clash with the intention of this motion. The WSC has decided, when meeting in person, that when a vote or poll is taken, the screen will display who has and hasn’t voted, but not how anyone voted. That said, there are no “secret ballots” at the conference, with the exception of elections. Voice vote was the primary means for deciding things at the WSC for decades, and now voting is done electronically. Participants have the right to choose a roll call vote for any decision, but the body has decided to move away from roll call and standing votes. This evolution over the past ten years has helped to eliminate peer pressure and strengthen the consensus-building process. The only time that how individual participants vote becomes an issue for the body is when there is consensus on an item and participants who are not part of the consensus are asked if they want to speak.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solidFill>
                  <a:srgbClr val="000000"/>
                </a:solidFill>
                <a:effectLst/>
                <a:latin typeface="小塚ゴシック Pr6N R" panose="020B0400000000000000" pitchFamily="34" charset="-128"/>
                <a:ea typeface="游明朝" panose="02020400000000000000" pitchFamily="18" charset="-128"/>
                <a:cs typeface="Myriad Pro"/>
              </a:rPr>
              <a:t>WSC </a:t>
            </a:r>
            <a:r>
              <a:rPr lang="ja-JP" altLang="ja-JP" sz="1800">
                <a:solidFill>
                  <a:srgbClr val="000000"/>
                </a:solidFill>
                <a:effectLst/>
                <a:latin typeface="Myriad Pro"/>
                <a:ea typeface="小塚ゴシック Pr6N R" panose="020B0400000000000000" pitchFamily="34" charset="-128"/>
                <a:cs typeface="Myriad Pro"/>
              </a:rPr>
              <a:t>は、コンセンサスベースの意思決定プロセスへと進化しており、その精神に基づき、本動議の意図と衝突するように思われる多くのプロセスの変更を行ってきた。</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では、直接会って投票を行う場合、誰が投票したか、していないか、はスクリーンに表示しますが、誰がどのように投票したかは表示しないことにしています。つまり、会議では、選挙を除いて「無記名投票」はありません。</a:t>
            </a:r>
            <a:r>
              <a:rPr lang="en-US" altLang="ja-JP" sz="1800" dirty="0">
                <a:solidFill>
                  <a:srgbClr val="000000"/>
                </a:solidFill>
                <a:effectLst/>
                <a:latin typeface="Myriad Pro"/>
                <a:ea typeface="小塚ゴシック Pr6N R" panose="020B0400000000000000" pitchFamily="34" charset="-128"/>
                <a:cs typeface="Myriad Pro"/>
              </a:rPr>
              <a:t>WSC</a:t>
            </a:r>
            <a:r>
              <a:rPr lang="ja-JP" altLang="ja-JP" sz="1800">
                <a:solidFill>
                  <a:srgbClr val="000000"/>
                </a:solidFill>
                <a:effectLst/>
                <a:latin typeface="Myriad Pro"/>
                <a:ea typeface="小塚ゴシック Pr6N R" panose="020B0400000000000000" pitchFamily="34" charset="-128"/>
                <a:cs typeface="Myriad Pro"/>
              </a:rPr>
              <a:t>では何十年も前から音声投票が物事を決める主な手段だったが、現在は電子的に投票が行われるようになった。参加者はあらゆる決定について点呼投票を選択する権利を持っていますが、本体は点呼投票や起立投票から離れることを決定しています。過去</a:t>
            </a:r>
            <a:r>
              <a:rPr lang="en-US" altLang="ja-JP" sz="1800" dirty="0">
                <a:solidFill>
                  <a:srgbClr val="000000"/>
                </a:solidFill>
                <a:effectLst/>
                <a:latin typeface="Myriad Pro"/>
                <a:ea typeface="小塚ゴシック Pr6N R" panose="020B0400000000000000" pitchFamily="34" charset="-128"/>
                <a:cs typeface="Myriad Pro"/>
              </a:rPr>
              <a:t>10</a:t>
            </a:r>
            <a:r>
              <a:rPr lang="ja-JP" altLang="ja-JP" sz="1800">
                <a:solidFill>
                  <a:srgbClr val="000000"/>
                </a:solidFill>
                <a:effectLst/>
                <a:latin typeface="Myriad Pro"/>
                <a:ea typeface="小塚ゴシック Pr6N R" panose="020B0400000000000000" pitchFamily="34" charset="-128"/>
                <a:cs typeface="Myriad Pro"/>
              </a:rPr>
              <a:t>年間のこの進化は、同調圧力を排除し、合意形成プロセスを強化するのに役立っている。参加者個人の投票が問題になるのは、ある議題についてコンセンサスが得られ、コンセンサスに参加していない参加者が発言するかどうか尋ねられたときだけです。</a:t>
            </a:r>
            <a:endParaRPr lang="ja-JP" altLang="ja-JP" sz="1800">
              <a:solidFill>
                <a:srgbClr val="000000"/>
              </a:solidFill>
              <a:effectLst/>
              <a:latin typeface="Myriad Pro"/>
              <a:ea typeface="游明朝" panose="02020400000000000000" pitchFamily="18" charset="-128"/>
              <a:cs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50</a:t>
            </a:fld>
            <a:endParaRPr lang="en-US"/>
          </a:p>
        </p:txBody>
      </p:sp>
    </p:spTree>
    <p:extLst>
      <p:ext uri="{BB962C8B-B14F-4D97-AF65-F5344CB8AC3E}">
        <p14:creationId xmlns:p14="http://schemas.microsoft.com/office/powerpoint/2010/main" val="2329112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Trying to match the technology to the demands of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 will limit our options and will restrict the WSC’s ability to make decisions and do its work. To give two examples, initial straw polls on all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and amendments are now taken in advance of the meeting, with results posted on na.org. This makes business much more efficient and helps the Cofacilitators plan the order of business at the meeting. It also gives participants a sense of where the body as a whole stands on each motion. The WSC has also elected, at the past two conferences, to make some decisions outside of sessions by e-poll. Both of these things—initial straw polls in advance of the meeting and e-polling after sessions, would be impossible if this motion were to pass. Given the fact that the upcoming conference will be unlike any we have ever had—more hybrid than any in history—it seems wise to allow participants the flexibility to make operational and procedural decisions as necessary and not tie their hands through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a:t>
            </a:r>
            <a:endParaRPr lang="en-US" sz="1800" dirty="0">
              <a:solidFill>
                <a:srgbClr val="000000"/>
              </a:solidFill>
              <a:effectLst/>
              <a:latin typeface="Myriad Pro"/>
              <a:ea typeface="Times New Roman" panose="02020603050405020304" pitchFamily="18" charset="0"/>
              <a:cs typeface="Myriad Pro"/>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solidFill>
                  <a:srgbClr val="000000"/>
                </a:solidFill>
                <a:effectLst/>
                <a:latin typeface="Myriad Pro"/>
                <a:ea typeface="小塚ゴシック Pr6N R" panose="020B0400000000000000" pitchFamily="34" charset="-128"/>
                <a:cs typeface="Myriad Pro"/>
              </a:rPr>
              <a:t>テクノロジーを</a:t>
            </a:r>
            <a:r>
              <a:rPr lang="en-US" altLang="ja-JP" sz="1800" dirty="0">
                <a:solidFill>
                  <a:srgbClr val="000000"/>
                </a:solidFill>
                <a:effectLst/>
                <a:latin typeface="Myriad Pro"/>
                <a:ea typeface="小塚ゴシック Pr6N R" panose="020B0400000000000000" pitchFamily="34" charset="-128"/>
                <a:cs typeface="Myriad Pro"/>
              </a:rPr>
              <a:t> CAR </a:t>
            </a:r>
            <a:r>
              <a:rPr lang="ja-JP" altLang="ja-JP" sz="1800">
                <a:solidFill>
                  <a:srgbClr val="000000"/>
                </a:solidFill>
                <a:effectLst/>
                <a:latin typeface="Myriad Pro"/>
                <a:ea typeface="小塚ゴシック Pr6N R" panose="020B0400000000000000" pitchFamily="34" charset="-128"/>
                <a:cs typeface="Myriad Pro"/>
              </a:rPr>
              <a:t>モーションの要求に合わせようとすると、選択肢が狭まり、</a:t>
            </a:r>
            <a:r>
              <a:rPr lang="en-US" altLang="ja-JP" sz="1800" dirty="0">
                <a:solidFill>
                  <a:srgbClr val="000000"/>
                </a:solidFill>
                <a:effectLst/>
                <a:latin typeface="Myriad Pro"/>
                <a:ea typeface="小塚ゴシック Pr6N R" panose="020B0400000000000000" pitchFamily="34" charset="-128"/>
                <a:cs typeface="Myriad Pro"/>
              </a:rPr>
              <a:t>WSC </a:t>
            </a:r>
            <a:r>
              <a:rPr lang="ja-JP" altLang="ja-JP" sz="1800">
                <a:solidFill>
                  <a:srgbClr val="000000"/>
                </a:solidFill>
                <a:effectLst/>
                <a:latin typeface="Myriad Pro"/>
                <a:ea typeface="小塚ゴシック Pr6N R" panose="020B0400000000000000" pitchFamily="34" charset="-128"/>
                <a:cs typeface="Myriad Pro"/>
              </a:rPr>
              <a:t>の意思決定と業務遂行能力が制限されます。</a:t>
            </a:r>
            <a:r>
              <a:rPr lang="en-US" altLang="ja-JP" sz="1800" dirty="0">
                <a:solidFill>
                  <a:srgbClr val="000000"/>
                </a:solidFill>
                <a:effectLst/>
                <a:latin typeface="Myriad Pro"/>
                <a:ea typeface="小塚ゴシック Pr6N R" panose="020B0400000000000000" pitchFamily="34" charset="-128"/>
                <a:cs typeface="Myriad Pro"/>
              </a:rPr>
              <a:t>2</a:t>
            </a:r>
            <a:r>
              <a:rPr lang="ja-JP" altLang="ja-JP" sz="1800">
                <a:solidFill>
                  <a:srgbClr val="000000"/>
                </a:solidFill>
                <a:effectLst/>
                <a:latin typeface="Myriad Pro"/>
                <a:ea typeface="小塚ゴシック Pr6N R" panose="020B0400000000000000" pitchFamily="34" charset="-128"/>
                <a:cs typeface="Myriad Pro"/>
              </a:rPr>
              <a:t>つの例を挙げると、すべての</a:t>
            </a:r>
            <a:r>
              <a:rPr lang="en-US" altLang="ja-JP" sz="1800" dirty="0">
                <a:solidFill>
                  <a:srgbClr val="000000"/>
                </a:solidFill>
                <a:effectLst/>
                <a:latin typeface="Myriad Pro"/>
                <a:ea typeface="小塚ゴシック Pr6N R" panose="020B0400000000000000" pitchFamily="34" charset="-128"/>
                <a:cs typeface="Myriad Pro"/>
              </a:rPr>
              <a:t>CAR</a:t>
            </a:r>
            <a:r>
              <a:rPr lang="ja-JP" altLang="ja-JP" sz="1800">
                <a:solidFill>
                  <a:srgbClr val="000000"/>
                </a:solidFill>
                <a:effectLst/>
                <a:latin typeface="Myriad Pro"/>
                <a:ea typeface="小塚ゴシック Pr6N R" panose="020B0400000000000000" pitchFamily="34" charset="-128"/>
                <a:cs typeface="Myriad Pro"/>
              </a:rPr>
              <a:t>の動議と修正案に関する最初のストローポールは、現在、会議の前に行われ、結果は</a:t>
            </a:r>
            <a:r>
              <a:rPr lang="en-US" altLang="ja-JP" sz="1800" dirty="0" err="1">
                <a:solidFill>
                  <a:srgbClr val="000000"/>
                </a:solidFill>
                <a:effectLst/>
                <a:latin typeface="Myriad Pro"/>
                <a:ea typeface="小塚ゴシック Pr6N R" panose="020B0400000000000000" pitchFamily="34" charset="-128"/>
                <a:cs typeface="Myriad Pro"/>
              </a:rPr>
              <a:t>na.org</a:t>
            </a:r>
            <a:r>
              <a:rPr lang="ja-JP" altLang="ja-JP" sz="1800">
                <a:solidFill>
                  <a:srgbClr val="000000"/>
                </a:solidFill>
                <a:effectLst/>
                <a:latin typeface="Myriad Pro"/>
                <a:ea typeface="小塚ゴシック Pr6N R" panose="020B0400000000000000" pitchFamily="34" charset="-128"/>
                <a:cs typeface="Myriad Pro"/>
              </a:rPr>
              <a:t>に掲載されます。これにより、業務がより効率的になり、コファシリテーターが会議の議事順序を計画するのに役立ちます。また、参加者は各議案に対する全体的な立場を知ることができます。また、過去</a:t>
            </a:r>
            <a:r>
              <a:rPr lang="en-US" altLang="ja-JP" sz="1800" dirty="0">
                <a:solidFill>
                  <a:srgbClr val="000000"/>
                </a:solidFill>
                <a:effectLst/>
                <a:latin typeface="Myriad Pro"/>
                <a:ea typeface="小塚ゴシック Pr6N R" panose="020B0400000000000000" pitchFamily="34" charset="-128"/>
                <a:cs typeface="Myriad Pro"/>
              </a:rPr>
              <a:t>2</a:t>
            </a:r>
            <a:r>
              <a:rPr lang="ja-JP" altLang="ja-JP" sz="1800">
                <a:solidFill>
                  <a:srgbClr val="000000"/>
                </a:solidFill>
                <a:effectLst/>
                <a:latin typeface="Myriad Pro"/>
                <a:ea typeface="小塚ゴシック Pr6N R" panose="020B0400000000000000" pitchFamily="34" charset="-128"/>
                <a:cs typeface="Myriad Pro"/>
              </a:rPr>
              <a:t>回の大会では、セッション以外の時間帯に、電子投票による意思決定を行うことも選択しました。もしこの動議が可決されれば、これらのこと（会議の前に行うストローポールとセッション後の</a:t>
            </a:r>
            <a:r>
              <a:rPr lang="en-US" altLang="ja-JP" sz="1800" dirty="0">
                <a:solidFill>
                  <a:srgbClr val="000000"/>
                </a:solidFill>
                <a:effectLst/>
                <a:latin typeface="Myriad Pro"/>
                <a:ea typeface="小塚ゴシック Pr6N R" panose="020B0400000000000000" pitchFamily="34" charset="-128"/>
                <a:cs typeface="Myriad Pro"/>
              </a:rPr>
              <a:t>e-</a:t>
            </a:r>
            <a:r>
              <a:rPr lang="ja-JP" altLang="ja-JP" sz="1800">
                <a:solidFill>
                  <a:srgbClr val="000000"/>
                </a:solidFill>
                <a:effectLst/>
                <a:latin typeface="Myriad Pro"/>
                <a:ea typeface="小塚ゴシック Pr6N R" panose="020B0400000000000000" pitchFamily="34" charset="-128"/>
                <a:cs typeface="Myriad Pro"/>
              </a:rPr>
              <a:t>ポーリング）は両方とも不可能になります。今度の会議は、これまでの会議とは異なり、歴史上最もハイブリッドなものになるという事実を考えると、</a:t>
            </a:r>
            <a:r>
              <a:rPr lang="en-US" altLang="ja-JP" sz="1800" dirty="0">
                <a:solidFill>
                  <a:srgbClr val="000000"/>
                </a:solidFill>
                <a:effectLst/>
                <a:latin typeface="Myriad Pro"/>
                <a:ea typeface="小塚ゴシック Pr6N R" panose="020B0400000000000000" pitchFamily="34" charset="-128"/>
                <a:cs typeface="Myriad Pro"/>
              </a:rPr>
              <a:t>CAR</a:t>
            </a:r>
            <a:r>
              <a:rPr lang="ja-JP" altLang="ja-JP" sz="1800">
                <a:solidFill>
                  <a:srgbClr val="000000"/>
                </a:solidFill>
                <a:effectLst/>
                <a:latin typeface="Myriad Pro"/>
                <a:ea typeface="小塚ゴシック Pr6N R" panose="020B0400000000000000" pitchFamily="34" charset="-128"/>
                <a:cs typeface="Myriad Pro"/>
              </a:rPr>
              <a:t>の動議によって参加者の手を縛るのではなく、必要に応じて運営や手続き上の決定を行う柔軟性を持たせることが賢明だと思われます。</a:t>
            </a:r>
            <a:endParaRPr lang="ja-JP" altLang="ja-JP" sz="1800">
              <a:solidFill>
                <a:srgbClr val="000000"/>
              </a:solidFill>
              <a:effectLst/>
              <a:latin typeface="Myriad Pro"/>
              <a:ea typeface="游明朝" panose="02020400000000000000" pitchFamily="18" charset="-128"/>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51</a:t>
            </a:fld>
            <a:endParaRPr lang="en-US"/>
          </a:p>
        </p:txBody>
      </p:sp>
    </p:spTree>
    <p:extLst>
      <p:ext uri="{BB962C8B-B14F-4D97-AF65-F5344CB8AC3E}">
        <p14:creationId xmlns:p14="http://schemas.microsoft.com/office/powerpoint/2010/main" val="1789966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hope this PowerPoint has helped in your discussion of this material. Please note that there are six other PowerPoints that focus on the rest of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These resources,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itself, and the online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survey are available online at </a:t>
            </a:r>
            <a:r>
              <a:rPr lang="en-US" sz="18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welcome your questions and your feedback on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and all other issues, at </a:t>
            </a:r>
            <a:r>
              <a:rPr lang="en-US" sz="18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4"/>
              </a:rPr>
              <a:t>worldboard@na.org</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t>
            </a:r>
          </a:p>
          <a:p>
            <a:endParaRPr lang="en-US" sz="1800" dirty="0">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このパワーポイントが、この資料の議論に役立ったことを願っています。</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CAR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の残りの部分に焦点を当てたパワーポイントが他に</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6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つあることにご留意ください。これらの資料、</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CAR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自体、そして</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CAR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のオンライン調査は、</a:t>
            </a:r>
            <a:r>
              <a:rPr lang="en-US" altLang="ja-JP" sz="1800" dirty="0" err="1">
                <a:effectLst/>
                <a:latin typeface="Calibri" panose="020F0502020204030204" pitchFamily="34" charset="0"/>
                <a:ea typeface="小塚ゴシック Pr6N R" panose="020B0400000000000000" pitchFamily="34" charset="-128"/>
                <a:cs typeface="Times New Roman" panose="02020603050405020304" pitchFamily="18" charset="0"/>
              </a:rPr>
              <a:t>www.na.org</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/conference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でご覧いただけます。</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a:t>
            </a:r>
            <a:b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b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　</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CAR</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、およびその他のすべての問題についてのご質問やご意見は、</a:t>
            </a:r>
            <a:r>
              <a:rPr lang="en-US" altLang="ja-JP" sz="1800" dirty="0" err="1">
                <a:effectLst/>
                <a:latin typeface="Calibri" panose="020F0502020204030204" pitchFamily="34" charset="0"/>
                <a:ea typeface="小塚ゴシック Pr6N R" panose="020B0400000000000000" pitchFamily="34" charset="-128"/>
                <a:cs typeface="Times New Roman" panose="02020603050405020304" pitchFamily="18" charset="0"/>
              </a:rPr>
              <a:t>worldboard@na.org</a:t>
            </a:r>
            <a:r>
              <a:rPr lang="en-US" altLang="ja-JP" sz="1800" dirty="0">
                <a:effectLst/>
                <a:latin typeface="Calibri" panose="020F0502020204030204" pitchFamily="34" charset="0"/>
                <a:ea typeface="小塚ゴシック Pr6N R" panose="020B0400000000000000" pitchFamily="34" charset="-128"/>
                <a:cs typeface="Times New Roman" panose="02020603050405020304" pitchFamily="18" charset="0"/>
              </a:rPr>
              <a:t> </a:t>
            </a:r>
            <a:r>
              <a:rPr lang="ja-JP" altLang="ja-JP" sz="1800">
                <a:effectLst/>
                <a:latin typeface="Calibri" panose="020F0502020204030204" pitchFamily="34" charset="0"/>
                <a:ea typeface="小塚ゴシック Pr6N R" panose="020B0400000000000000" pitchFamily="34" charset="-128"/>
                <a:cs typeface="Times New Roman" panose="02020603050405020304" pitchFamily="18" charset="0"/>
              </a:rPr>
              <a:t>でお受けしています。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53</a:t>
            </a:fld>
            <a:endParaRPr lang="en-US"/>
          </a:p>
        </p:txBody>
      </p:sp>
    </p:spTree>
    <p:extLst>
      <p:ext uri="{BB962C8B-B14F-4D97-AF65-F5344CB8AC3E}">
        <p14:creationId xmlns:p14="http://schemas.microsoft.com/office/powerpoint/2010/main" val="215267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19: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To direct the WB to create a virtual Institutional Review Board (IRB) to review all researchers and their research questions that request access to the Narcotics Anonymous population through NAWS to conduct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ádËc"/>
              </a:rPr>
              <a:t>Maker:</a:t>
            </a:r>
            <a:r>
              <a:rPr lang="en-US" sz="1800" dirty="0">
                <a:solidFill>
                  <a:srgbClr val="000000"/>
                </a:solidFill>
                <a:effectLst/>
                <a:latin typeface="Franklin Gothic Book" panose="020B0503020102020204" pitchFamily="34" charset="0"/>
                <a:ea typeface="Calibri" panose="020F0502020204030204" pitchFamily="34" charset="0"/>
                <a:cs typeface="ádËc"/>
              </a:rPr>
              <a:t> Wisconsin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ádËc"/>
              </a:rPr>
              <a:t>Intent:</a:t>
            </a:r>
            <a:r>
              <a:rPr lang="en-US" sz="1800" dirty="0">
                <a:solidFill>
                  <a:srgbClr val="000000"/>
                </a:solidFill>
                <a:effectLst/>
                <a:latin typeface="Franklin Gothic Book" panose="020B0503020102020204" pitchFamily="34" charset="0"/>
                <a:ea typeface="Calibri" panose="020F0502020204030204" pitchFamily="34" charset="0"/>
                <a:cs typeface="ádËc"/>
              </a:rPr>
              <a:t> To avoid the misuse of Narcotics Anonymous member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Calibri" panose="020F0502020204030204" pitchFamily="34" charset="0"/>
                <a:cs typeface="ádËc"/>
              </a:rPr>
              <a:t>Financial Impact:</a:t>
            </a:r>
            <a:r>
              <a:rPr lang="en-US" sz="1800" dirty="0">
                <a:solidFill>
                  <a:srgbClr val="000000"/>
                </a:solidFill>
                <a:effectLst/>
                <a:latin typeface="Franklin Gothic Book" panose="020B0503020102020204" pitchFamily="34" charset="0"/>
                <a:ea typeface="Calibri" panose="020F0502020204030204" pitchFamily="34" charset="0"/>
                <a:cs typeface="ádËc"/>
              </a:rPr>
              <a:t> A virtual workgroup would have minimal direct costs. </a:t>
            </a:r>
          </a:p>
          <a:p>
            <a:pPr algn="l">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動議</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ádËc"/>
              </a:rPr>
              <a:t> 19: </a:t>
            </a: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研究を行うために</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ádËc"/>
              </a:rPr>
              <a:t> NAWS </a:t>
            </a: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を通して</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ádËc"/>
              </a:rPr>
              <a:t> Narcotics Anonymous </a:t>
            </a: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の人々へのアクセスを要求するすべての研究者とその研究課題を審査する仮想の収容施設審査委員会（</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ádËc"/>
              </a:rPr>
              <a:t>IRB</a:t>
            </a: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）を作成するよう</a:t>
            </a:r>
            <a:r>
              <a:rPr lang="en-US" altLang="ja-JP" sz="1800" dirty="0">
                <a:solidFill>
                  <a:srgbClr val="000000"/>
                </a:solidFill>
                <a:effectLst/>
                <a:latin typeface="小塚ゴシック Pr6N R" panose="020B0400000000000000" pitchFamily="34" charset="-128"/>
                <a:ea typeface="游明朝" panose="02020400000000000000" pitchFamily="18" charset="-128"/>
                <a:cs typeface="ádËc"/>
              </a:rPr>
              <a:t> WB </a:t>
            </a: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に指示する。</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メーカー</a:t>
            </a:r>
            <a:r>
              <a:rPr lang="ja-JP" altLang="ja-JP" sz="1800">
                <a:solidFill>
                  <a:srgbClr val="000000"/>
                </a:solidFill>
                <a:effectLst/>
                <a:latin typeface="Myriad Pro"/>
                <a:ea typeface="小塚ゴシック Pr6N R" panose="020B0400000000000000" pitchFamily="34" charset="-128"/>
                <a:cs typeface="ádËc"/>
              </a:rPr>
              <a:t> ：</a:t>
            </a: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ウィスコンシン地域</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意図すること：</a:t>
            </a:r>
            <a:r>
              <a:rPr lang="ja-JP" altLang="ja-JP" sz="1800">
                <a:solidFill>
                  <a:srgbClr val="000000"/>
                </a:solidFill>
                <a:effectLst/>
                <a:latin typeface="Myriad Pro"/>
                <a:ea typeface="小塚ゴシック Pr6N R" panose="020B0400000000000000" pitchFamily="34" charset="-128"/>
                <a:cs typeface="ádËc"/>
              </a:rPr>
              <a:t> </a:t>
            </a:r>
            <a:r>
              <a:rPr lang="en-US" altLang="ja-JP" sz="1800" dirty="0">
                <a:solidFill>
                  <a:srgbClr val="000000"/>
                </a:solidFill>
                <a:effectLst/>
                <a:latin typeface="Myriad Pro"/>
                <a:ea typeface="小塚ゴシック Pr6N R" panose="020B0400000000000000" pitchFamily="34" charset="-128"/>
                <a:cs typeface="ádËc"/>
              </a:rPr>
              <a:t>NA</a:t>
            </a:r>
            <a:r>
              <a:rPr lang="ja-JP" altLang="ja-JP" sz="1800">
                <a:solidFill>
                  <a:srgbClr val="000000"/>
                </a:solidFill>
                <a:effectLst/>
                <a:latin typeface="Myriad Pro"/>
                <a:ea typeface="小塚ゴシック Pr6N R" panose="020B0400000000000000" pitchFamily="34" charset="-128"/>
                <a:cs typeface="ádËc"/>
              </a:rPr>
              <a:t>メンバー</a:t>
            </a: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の情報が悪用されないようにするため。</a:t>
            </a:r>
            <a:endParaRPr lang="ja-JP" altLang="ja-JP" sz="1800">
              <a:solidFill>
                <a:srgbClr val="000000"/>
              </a:solidFill>
              <a:effectLst/>
              <a:latin typeface="Myriad Pro"/>
              <a:ea typeface="游明朝" panose="02020400000000000000" pitchFamily="18" charset="-128"/>
              <a:cs typeface="Myriad Pro"/>
            </a:endParaRPr>
          </a:p>
          <a:p>
            <a:pPr algn="just">
              <a:lnSpc>
                <a:spcPts val="1400"/>
              </a:lnSpc>
              <a:spcBef>
                <a:spcPts val="400"/>
              </a:spcBef>
            </a:pPr>
            <a:r>
              <a:rPr lang="ja-JP" altLang="ja-JP" sz="1800">
                <a:solidFill>
                  <a:srgbClr val="000000"/>
                </a:solidFill>
                <a:effectLst/>
                <a:latin typeface="Myriad Pro"/>
                <a:ea typeface="小塚ゴシック Pr6N R" panose="020B0400000000000000" pitchFamily="34" charset="-128"/>
                <a:cs typeface="ＭＳ ゴシック" panose="020B0609070205080204" pitchFamily="49" charset="-128"/>
              </a:rPr>
              <a:t>財務的影響。仮想ワークグループには、最小限の直接費用がかかると思われる。</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a:t>
            </a:fld>
            <a:endParaRPr lang="en-US"/>
          </a:p>
        </p:txBody>
      </p:sp>
    </p:spTree>
    <p:extLst>
      <p:ext uri="{BB962C8B-B14F-4D97-AF65-F5344CB8AC3E}">
        <p14:creationId xmlns:p14="http://schemas.microsoft.com/office/powerpoint/2010/main" val="107015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spc="-10" dirty="0">
                <a:effectLst/>
                <a:latin typeface="Franklin Gothic Book" panose="020B0503020102020204" pitchFamily="34" charset="0"/>
                <a:ea typeface="Calibri" panose="020F0502020204030204" pitchFamily="34" charset="0"/>
                <a:cs typeface="Times New Roman" panose="02020603050405020304" pitchFamily="18" charset="0"/>
              </a:rPr>
              <a:t>To ensure that the members of the Narcotics Anonymous Fellowship are protected when NAWS is asking them to participate in surveys that are being led by non-NAWS researchers. According to the protected population clause of the American Psychological Association (APA), anyone who has a mental health diagnosis is taken into the protected population when conducting research, further our members, who are addicts are classified in the category of substance use disorder according to the Diagnostic and Statistical Manual 5th Release (DSM-5), which classifies addiction as a mental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リージョン</a:t>
            </a:r>
            <a:r>
              <a:rPr lang="en-US" altLang="ja-JP" sz="1800" spc="-10" dirty="0" err="1">
                <a:effectLst/>
                <a:latin typeface="小塚ゴシック Pr6N R" panose="020B0400000000000000" pitchFamily="34" charset="-128"/>
                <a:ea typeface="游明朝" panose="02020400000000000000" pitchFamily="18" charset="-128"/>
                <a:cs typeface="Times New Roman" panose="02020603050405020304" pitchFamily="18" charset="0"/>
              </a:rPr>
              <a:t>別の理由</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a:t>
            </a:r>
            <a:r>
              <a:rPr lang="en-US" altLang="ja-JP" sz="1800" spc="-10" dirty="0">
                <a:effectLst/>
                <a:latin typeface="小塚ゴシック Pr6N R" panose="020B0400000000000000" pitchFamily="34" charset="-128"/>
                <a:ea typeface="游明朝" panose="02020400000000000000" pitchFamily="18" charset="-128"/>
                <a:cs typeface="Times New Roman" panose="02020603050405020304" pitchFamily="18" charset="0"/>
              </a:rPr>
              <a:t> NAWS </a:t>
            </a:r>
            <a:r>
              <a:rPr lang="en-US" altLang="ja-JP" sz="1800" spc="-10" dirty="0" err="1">
                <a:effectLst/>
                <a:latin typeface="小塚ゴシック Pr6N R" panose="020B0400000000000000" pitchFamily="34" charset="-128"/>
                <a:ea typeface="游明朝" panose="02020400000000000000" pitchFamily="18" charset="-128"/>
                <a:cs typeface="Times New Roman" panose="02020603050405020304" pitchFamily="18" charset="0"/>
              </a:rPr>
              <a:t>が、NAWS</a:t>
            </a:r>
            <a:r>
              <a:rPr lang="en-US" altLang="ja-JP" sz="1800" spc="-10" dirty="0">
                <a:effectLst/>
                <a:latin typeface="小塚ゴシック Pr6N R" panose="020B0400000000000000" pitchFamily="34" charset="-128"/>
                <a:ea typeface="游明朝" panose="02020400000000000000" pitchFamily="18" charset="-128"/>
                <a:cs typeface="Times New Roman" panose="02020603050405020304" pitchFamily="18" charset="0"/>
              </a:rPr>
              <a:t> </a:t>
            </a:r>
            <a:r>
              <a:rPr lang="en-US" altLang="ja-JP" sz="1800" spc="-10" dirty="0" err="1">
                <a:effectLst/>
                <a:latin typeface="小塚ゴシック Pr6N R" panose="020B0400000000000000" pitchFamily="34" charset="-128"/>
                <a:ea typeface="游明朝" panose="02020400000000000000" pitchFamily="18" charset="-128"/>
                <a:cs typeface="Times New Roman" panose="02020603050405020304" pitchFamily="18" charset="0"/>
              </a:rPr>
              <a:t>以外の研究者が主導する調査への参加を依頼する際、ナルコティクス・アノニマス</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のフェローシップ</a:t>
            </a:r>
            <a:r>
              <a:rPr lang="en-US" altLang="ja-JP" sz="1800" spc="-10" dirty="0" err="1">
                <a:effectLst/>
                <a:latin typeface="小塚ゴシック Pr6N R" panose="020B0400000000000000" pitchFamily="34" charset="-128"/>
                <a:ea typeface="游明朝" panose="02020400000000000000" pitchFamily="18" charset="-128"/>
                <a:cs typeface="Times New Roman" panose="02020603050405020304" pitchFamily="18" charset="0"/>
              </a:rPr>
              <a:t>が確実に保護されるようにするため</a:t>
            </a:r>
            <a:r>
              <a:rPr lang="en-US" altLang="ja-JP" sz="1800" spc="-10" dirty="0">
                <a:effectLst/>
                <a:latin typeface="小塚ゴシック Pr6N R" panose="020B0400000000000000" pitchFamily="34" charset="-128"/>
                <a:ea typeface="游明朝" panose="02020400000000000000" pitchFamily="18" charset="-128"/>
                <a:cs typeface="Times New Roman" panose="02020603050405020304" pitchFamily="18" charset="0"/>
              </a:rPr>
              <a:t>。</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米国心理学会（</a:t>
            </a:r>
            <a:r>
              <a:rPr lang="en-US" altLang="ja-JP" sz="1800" spc="-10" dirty="0">
                <a:effectLst/>
                <a:latin typeface="Calibri" panose="020F0502020204030204" pitchFamily="34" charset="0"/>
                <a:ea typeface="小塚ゴシック Pr6N R" panose="020B0400000000000000" pitchFamily="34" charset="-128"/>
                <a:cs typeface="Times New Roman" panose="02020603050405020304" pitchFamily="18" charset="0"/>
              </a:rPr>
              <a:t>APA</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）の保護集団条項では、精神疾患の診断を受けている人は研究実施時に保護集団に含まれ、さらに依存症のメンバーは、依存症を精神疾患と分類する診断統計マニュアル第</a:t>
            </a:r>
            <a:r>
              <a:rPr lang="en-US" altLang="ja-JP" sz="1800" spc="-10" dirty="0">
                <a:effectLst/>
                <a:latin typeface="Calibri" panose="020F0502020204030204" pitchFamily="34" charset="0"/>
                <a:ea typeface="小塚ゴシック Pr6N R" panose="020B0400000000000000" pitchFamily="34" charset="-128"/>
                <a:cs typeface="Times New Roman" panose="02020603050405020304" pitchFamily="18" charset="0"/>
              </a:rPr>
              <a:t>5</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版（</a:t>
            </a:r>
            <a:r>
              <a:rPr lang="en-US" altLang="ja-JP" sz="1800" spc="-10" dirty="0">
                <a:effectLst/>
                <a:latin typeface="Calibri" panose="020F0502020204030204" pitchFamily="34" charset="0"/>
                <a:ea typeface="小塚ゴシック Pr6N R" panose="020B0400000000000000" pitchFamily="34" charset="-128"/>
                <a:cs typeface="Times New Roman" panose="02020603050405020304" pitchFamily="18" charset="0"/>
              </a:rPr>
              <a:t>DSM-5</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）によると、物質使用障害というカテゴリーに分類される。</a:t>
            </a:r>
            <a:r>
              <a:rPr lang="en-US" altLang="ja-JP" sz="1800" spc="-10" dirty="0">
                <a:effectLst/>
                <a:latin typeface="Calibri" panose="020F0502020204030204" pitchFamily="34" charset="0"/>
                <a:ea typeface="小塚ゴシック Pr6N R" panose="020B0400000000000000" pitchFamily="34" charset="-128"/>
                <a:cs typeface="Times New Roman" panose="02020603050405020304" pitchFamily="18" charset="0"/>
              </a:rPr>
              <a:t>IRB</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は、各メンバーの同意が得られることを保証し、さらにメンバーが自分の回答が何に使われるのかを理解し、アンケートに参加するすべての人に匿名性と明確性が提供されることを保証することになります。</a:t>
            </a:r>
            <a:r>
              <a:rPr lang="en-US" altLang="ja-JP" sz="1800" spc="-10" dirty="0">
                <a:effectLst/>
                <a:latin typeface="Calibri" panose="020F0502020204030204" pitchFamily="34" charset="0"/>
                <a:ea typeface="小塚ゴシック Pr6N R" panose="020B0400000000000000" pitchFamily="34" charset="-128"/>
                <a:cs typeface="Times New Roman" panose="02020603050405020304" pitchFamily="18" charset="0"/>
              </a:rPr>
              <a:t>IRB </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は、メンバーのために倫理的で安全な実践が行われ、ナルコティクス・アノニマスのメンバーを使った研究を許可する際に、フェローシップが伝統の中で守っている原則が守られていることを確認するものである。この</a:t>
            </a:r>
            <a:r>
              <a:rPr lang="en-US" altLang="ja-JP" sz="1800" spc="-10" dirty="0">
                <a:effectLst/>
                <a:latin typeface="Calibri" panose="020F0502020204030204" pitchFamily="34" charset="0"/>
                <a:ea typeface="小塚ゴシック Pr6N R" panose="020B0400000000000000" pitchFamily="34" charset="-128"/>
                <a:cs typeface="Times New Roman" panose="02020603050405020304" pitchFamily="18" charset="0"/>
              </a:rPr>
              <a:t> IRB </a:t>
            </a:r>
            <a:r>
              <a:rPr lang="ja-JP" altLang="ja-JP" sz="1800" spc="-10">
                <a:effectLst/>
                <a:latin typeface="Calibri" panose="020F0502020204030204" pitchFamily="34" charset="0"/>
                <a:ea typeface="小塚ゴシック Pr6N R" panose="020B0400000000000000" pitchFamily="34" charset="-128"/>
                <a:cs typeface="Times New Roman" panose="02020603050405020304" pitchFamily="18" charset="0"/>
              </a:rPr>
              <a:t>は、メンバーの情報が適切に取り扱われるよう、すべての研究依頼を審査します。</a:t>
            </a:r>
            <a:endParaRPr lang="ja-JP" altLang="ja-JP" sz="1800">
              <a:effectLst/>
              <a:latin typeface="Calibri" panose="020F0502020204030204" pitchFamily="34"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6</a:t>
            </a:fld>
            <a:endParaRPr lang="en-US"/>
          </a:p>
        </p:txBody>
      </p:sp>
    </p:spTree>
    <p:extLst>
      <p:ext uri="{BB962C8B-B14F-4D97-AF65-F5344CB8AC3E}">
        <p14:creationId xmlns:p14="http://schemas.microsoft.com/office/powerpoint/2010/main" val="114301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effectLst/>
                <a:latin typeface="Franklin Gothic Book" panose="020B0503020102020204" pitchFamily="34" charset="0"/>
                <a:ea typeface="Calibri" panose="020F0502020204030204" pitchFamily="34" charset="0"/>
                <a:cs typeface="Times New Roman" panose="02020603050405020304" pitchFamily="18" charset="0"/>
              </a:rPr>
              <a:t>An IRB would ensure that consent is given from each member, which would further ensure that our members understood what their answers were going to be used for, as well as ensuring that anonymity and clarity was offered to all who participated in the surveys. An IRB would ensure that ethical and safe practices are carried out for our members and the principles that our Fellowship stand by within our traditions are followed when allowing anyone to conduct research using the Narcotics Anonymous population. This IRB would review all research requests to ensure proper care with our member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7</a:t>
            </a:fld>
            <a:endParaRPr lang="en-US"/>
          </a:p>
        </p:txBody>
      </p:sp>
    </p:spTree>
    <p:extLst>
      <p:ext uri="{BB962C8B-B14F-4D97-AF65-F5344CB8AC3E}">
        <p14:creationId xmlns:p14="http://schemas.microsoft.com/office/powerpoint/2010/main" val="272584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t>
            </a:r>
            <a:r>
              <a:rPr lang="en-US" sz="1800" spc="-15" dirty="0">
                <a:solidFill>
                  <a:srgbClr val="000000"/>
                </a:solidFill>
                <a:effectLst/>
                <a:latin typeface="Franklin Gothic Book" panose="020B0503020102020204" pitchFamily="34" charset="0"/>
                <a:ea typeface="Times New Roman" panose="02020603050405020304" pitchFamily="18" charset="0"/>
                <a:cs typeface="Myriad Pro"/>
              </a:rPr>
              <a:t>World Services has successfully cooperated with outside researchers on a number of occasions, and the resulting research and articles have brought us closer to our vision that “Narcotics Anonymous has universal recognition and respect as a viable program of recovery.” We do not believe it is necessary to create an Institutional Review Board (IRB) because there are already safeguards in place to protect Narcotics Anonymous member information and avoid the “misuse” referenced in the motion’s intent.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spc="-10" dirty="0">
                <a:solidFill>
                  <a:srgbClr val="000000"/>
                </a:solidFill>
                <a:effectLst/>
                <a:latin typeface="Franklin Gothic Book" panose="020B0503020102020204" pitchFamily="34" charset="0"/>
                <a:ea typeface="Times New Roman" panose="02020603050405020304" pitchFamily="18" charset="0"/>
                <a:cs typeface="Myriad Pro"/>
              </a:rPr>
              <a:t>The only research that NA World Services has agreed to assist with is on behalf of reputable medical researchers who have national and international reach in what they publish. </a:t>
            </a:r>
          </a:p>
          <a:p>
            <a:pPr marL="0" marR="0" lvl="0" indent="0" algn="just" defTabSz="914400" rtl="0" eaLnBrk="1" fontAlgn="auto" latinLnBrk="0" hangingPunct="1">
              <a:lnSpc>
                <a:spcPts val="1400"/>
              </a:lnSpc>
              <a:spcBef>
                <a:spcPts val="400"/>
              </a:spcBef>
              <a:spcAft>
                <a:spcPts val="0"/>
              </a:spcAft>
              <a:buClrTx/>
              <a:buSzTx/>
              <a:buFontTx/>
              <a:buNone/>
              <a:tabLst/>
              <a:defRPr/>
            </a:pPr>
            <a:r>
              <a:rPr lang="ja-JP" altLang="ja-JP" sz="1800" spc="-10">
                <a:solidFill>
                  <a:srgbClr val="000000"/>
                </a:solidFill>
                <a:effectLst/>
                <a:latin typeface="Myriad Pro"/>
                <a:ea typeface="小塚ゴシック Pr6N R" panose="020B0400000000000000" pitchFamily="34" charset="-128"/>
                <a:cs typeface="Myriad Pro"/>
              </a:rPr>
              <a:t>ワールドボード</a:t>
            </a:r>
            <a:r>
              <a:rPr lang="en-US" altLang="ja-JP" sz="1800" spc="-10" dirty="0" err="1">
                <a:solidFill>
                  <a:srgbClr val="000000"/>
                </a:solidFill>
                <a:effectLst/>
                <a:latin typeface="小塚ゴシック Pr6N R" panose="020B0400000000000000" pitchFamily="34" charset="-128"/>
                <a:ea typeface="游明朝" panose="02020400000000000000" pitchFamily="18" charset="-128"/>
                <a:cs typeface="Myriad Pro"/>
              </a:rPr>
              <a:t>の回答</a:t>
            </a:r>
            <a:r>
              <a:rPr lang="ja-JP" altLang="ja-JP" sz="1800" spc="-10">
                <a:solidFill>
                  <a:srgbClr val="000000"/>
                </a:solidFill>
                <a:effectLst/>
                <a:latin typeface="Myriad Pro"/>
                <a:ea typeface="小塚ゴシック Pr6N R" panose="020B0400000000000000" pitchFamily="34" charset="-128"/>
                <a:cs typeface="Myriad Pro"/>
              </a:rPr>
              <a:t>： ワールド</a:t>
            </a:r>
            <a:r>
              <a:rPr lang="en-US" altLang="ja-JP" sz="1800" spc="-10" dirty="0" err="1">
                <a:solidFill>
                  <a:srgbClr val="000000"/>
                </a:solidFill>
                <a:effectLst/>
                <a:latin typeface="小塚ゴシック Pr6N R" panose="020B0400000000000000" pitchFamily="34" charset="-128"/>
                <a:ea typeface="游明朝" panose="02020400000000000000" pitchFamily="18" charset="-128"/>
                <a:cs typeface="Myriad Pro"/>
              </a:rPr>
              <a:t>サービスは、これまで何度も外部の研究者と協力し、その結果得られた研究や論文によって</a:t>
            </a:r>
            <a:r>
              <a:rPr lang="en-US" altLang="ja-JP" sz="1800" spc="-10" dirty="0">
                <a:solidFill>
                  <a:srgbClr val="000000"/>
                </a:solidFill>
                <a:effectLst/>
                <a:latin typeface="小塚ゴシック Pr6N R" panose="020B0400000000000000" pitchFamily="34" charset="-128"/>
                <a:ea typeface="游明朝" panose="02020400000000000000" pitchFamily="18" charset="-128"/>
                <a:cs typeface="Myriad Pro"/>
              </a:rPr>
              <a:t>、"Narcotics Anonymous </a:t>
            </a:r>
            <a:r>
              <a:rPr lang="en-US" altLang="ja-JP" sz="1800" spc="-10" dirty="0" err="1">
                <a:solidFill>
                  <a:srgbClr val="000000"/>
                </a:solidFill>
                <a:effectLst/>
                <a:latin typeface="小塚ゴシック Pr6N R" panose="020B0400000000000000" pitchFamily="34" charset="-128"/>
                <a:ea typeface="游明朝" panose="02020400000000000000" pitchFamily="18" charset="-128"/>
                <a:cs typeface="Myriad Pro"/>
              </a:rPr>
              <a:t>が実行可能な回復プログラムとして世界的に認知・尊重される</a:t>
            </a:r>
            <a:r>
              <a:rPr lang="en-US" altLang="ja-JP" sz="1800" spc="-10" dirty="0">
                <a:solidFill>
                  <a:srgbClr val="000000"/>
                </a:solidFill>
                <a:effectLst/>
                <a:latin typeface="小塚ゴシック Pr6N R" panose="020B0400000000000000" pitchFamily="34" charset="-128"/>
                <a:ea typeface="游明朝" panose="02020400000000000000" pitchFamily="18" charset="-128"/>
                <a:cs typeface="Myriad Pro"/>
              </a:rPr>
              <a:t> "</a:t>
            </a:r>
            <a:r>
              <a:rPr lang="en-US" altLang="ja-JP" sz="1800" spc="-10" dirty="0" err="1">
                <a:solidFill>
                  <a:srgbClr val="000000"/>
                </a:solidFill>
                <a:effectLst/>
                <a:latin typeface="小塚ゴシック Pr6N R" panose="020B0400000000000000" pitchFamily="34" charset="-128"/>
                <a:ea typeface="游明朝" panose="02020400000000000000" pitchFamily="18" charset="-128"/>
                <a:cs typeface="Myriad Pro"/>
              </a:rPr>
              <a:t>という私たちのビジョンに近づいてきました</a:t>
            </a:r>
            <a:r>
              <a:rPr lang="en-US" altLang="ja-JP" sz="1800" spc="-10" dirty="0">
                <a:solidFill>
                  <a:srgbClr val="000000"/>
                </a:solidFill>
                <a:effectLst/>
                <a:latin typeface="小塚ゴシック Pr6N R" panose="020B0400000000000000" pitchFamily="34" charset="-128"/>
                <a:ea typeface="游明朝" panose="02020400000000000000" pitchFamily="18" charset="-128"/>
                <a:cs typeface="Myriad Pro"/>
              </a:rPr>
              <a:t>。</a:t>
            </a:r>
            <a:r>
              <a:rPr lang="ja-JP" altLang="ja-JP" sz="1800" spc="-10">
                <a:solidFill>
                  <a:srgbClr val="000000"/>
                </a:solidFill>
                <a:effectLst/>
                <a:latin typeface="Myriad Pro"/>
                <a:ea typeface="小塚ゴシック Pr6N R" panose="020B0400000000000000" pitchFamily="34" charset="-128"/>
                <a:cs typeface="Myriad Pro"/>
              </a:rPr>
              <a:t>私たちは、ナルコティクス・アノニマスのメンバー情報を保護し、動議の趣旨に言及されている「誤用」を避けるための安全措置がすでに存在するため、収容施設審査委員会（</a:t>
            </a:r>
            <a:r>
              <a:rPr lang="en-US" altLang="ja-JP" sz="1800" spc="-10" dirty="0">
                <a:solidFill>
                  <a:srgbClr val="000000"/>
                </a:solidFill>
                <a:effectLst/>
                <a:latin typeface="Myriad Pro"/>
                <a:ea typeface="小塚ゴシック Pr6N R" panose="020B0400000000000000" pitchFamily="34" charset="-128"/>
                <a:cs typeface="Myriad Pro"/>
              </a:rPr>
              <a:t>IRB</a:t>
            </a:r>
            <a:r>
              <a:rPr lang="ja-JP" altLang="ja-JP" sz="1800" spc="-10">
                <a:solidFill>
                  <a:srgbClr val="000000"/>
                </a:solidFill>
                <a:effectLst/>
                <a:latin typeface="Myriad Pro"/>
                <a:ea typeface="小塚ゴシック Pr6N R" panose="020B0400000000000000" pitchFamily="34" charset="-128"/>
                <a:cs typeface="Myriad Pro"/>
              </a:rPr>
              <a:t>）を設立する必要はないと考えています。</a:t>
            </a:r>
            <a:br>
              <a:rPr lang="en-US" altLang="ja-JP" sz="1800" spc="-10" dirty="0">
                <a:solidFill>
                  <a:srgbClr val="000000"/>
                </a:solidFill>
                <a:effectLst/>
                <a:latin typeface="Myriad Pro"/>
                <a:ea typeface="小塚ゴシック Pr6N R" panose="020B0400000000000000" pitchFamily="34" charset="-128"/>
                <a:cs typeface="Myriad Pro"/>
              </a:rPr>
            </a:br>
            <a:r>
              <a:rPr lang="ja-JP" altLang="ja-JP" sz="1800" spc="-10">
                <a:solidFill>
                  <a:srgbClr val="000000"/>
                </a:solidFill>
                <a:effectLst/>
                <a:latin typeface="Myriad Pro"/>
                <a:ea typeface="小塚ゴシック Pr6N R" panose="020B0400000000000000" pitchFamily="34" charset="-128"/>
                <a:cs typeface="Myriad Pro"/>
              </a:rPr>
              <a:t>　</a:t>
            </a:r>
            <a:r>
              <a:rPr lang="en-US" altLang="ja-JP" sz="1800" spc="-10" dirty="0">
                <a:solidFill>
                  <a:srgbClr val="000000"/>
                </a:solidFill>
                <a:effectLst/>
                <a:latin typeface="Myriad Pro"/>
                <a:ea typeface="小塚ゴシック Pr6N R" panose="020B0400000000000000" pitchFamily="34" charset="-128"/>
                <a:cs typeface="Myriad Pro"/>
              </a:rPr>
              <a:t>NA</a:t>
            </a:r>
            <a:r>
              <a:rPr lang="ja-JP" altLang="ja-JP" sz="1800" spc="-10">
                <a:solidFill>
                  <a:srgbClr val="000000"/>
                </a:solidFill>
                <a:effectLst/>
                <a:latin typeface="Myriad Pro"/>
                <a:ea typeface="小塚ゴシック Pr6N R" panose="020B0400000000000000" pitchFamily="34" charset="-128"/>
                <a:cs typeface="Myriad Pro"/>
              </a:rPr>
              <a:t>ワールドサービスが支援することに同意した唯一の研究は、彼らが発表する内容が国内外に及ぶ評判の良い医学研究者に代わって行うものである。彼らは医学研究者であるため、彼らのプロジェクトや質問は、すでに審査プロセスを経ている。私たちがデータ収集のために掲載したアンケートは、任意かつ匿名です。彼らの研究は、医学審査委員会によって事前に承認されなければなりません。倫理的で安全な実践と明確な同意に関する懸念は、すべて、彼らがすでに通過することを求められているプロセスの一部です。</a:t>
            </a:r>
            <a:r>
              <a:rPr lang="en-US" altLang="ja-JP" sz="1800" spc="-10" dirty="0">
                <a:solidFill>
                  <a:srgbClr val="000000"/>
                </a:solidFill>
                <a:effectLst/>
                <a:latin typeface="Myriad Pro"/>
                <a:ea typeface="小塚ゴシック Pr6N R" panose="020B0400000000000000" pitchFamily="34" charset="-128"/>
                <a:cs typeface="Myriad Pro"/>
              </a:rPr>
              <a:t>NA</a:t>
            </a:r>
            <a:r>
              <a:rPr lang="ja-JP" altLang="ja-JP" sz="1800" spc="-10">
                <a:solidFill>
                  <a:srgbClr val="000000"/>
                </a:solidFill>
                <a:effectLst/>
                <a:latin typeface="Myriad Pro"/>
                <a:ea typeface="小塚ゴシック Pr6N R" panose="020B0400000000000000" pitchFamily="34" charset="-128"/>
                <a:cs typeface="Myriad Pro"/>
              </a:rPr>
              <a:t>ワールドサービスでは、</a:t>
            </a:r>
            <a:r>
              <a:rPr lang="en-US" altLang="ja-JP" sz="1800" spc="-10" dirty="0">
                <a:solidFill>
                  <a:srgbClr val="000000"/>
                </a:solidFill>
                <a:effectLst/>
                <a:latin typeface="Myriad Pro"/>
                <a:ea typeface="小塚ゴシック Pr6N R" panose="020B0400000000000000" pitchFamily="34" charset="-128"/>
                <a:cs typeface="Myriad Pro"/>
              </a:rPr>
              <a:t>IRB</a:t>
            </a:r>
            <a:r>
              <a:rPr lang="ja-JP" altLang="ja-JP" sz="1800" spc="-10">
                <a:solidFill>
                  <a:srgbClr val="000000"/>
                </a:solidFill>
                <a:effectLst/>
                <a:latin typeface="Myriad Pro"/>
                <a:ea typeface="小塚ゴシック Pr6N R" panose="020B0400000000000000" pitchFamily="34" charset="-128"/>
                <a:cs typeface="Myriad Pro"/>
              </a:rPr>
              <a:t>を設立すると、医学審査委員会が研究調査の最終的なサインオフとなるため、これらの要求を一切考慮することができなくなる可能性が高い。</a:t>
            </a:r>
            <a:r>
              <a:rPr lang="en-US" altLang="ja-JP" sz="1800" spc="-10" dirty="0">
                <a:solidFill>
                  <a:srgbClr val="000000"/>
                </a:solidFill>
                <a:effectLst/>
                <a:latin typeface="Myriad Pro"/>
                <a:ea typeface="小塚ゴシック Pr6N R" panose="020B0400000000000000" pitchFamily="34" charset="-128"/>
                <a:cs typeface="Myriad Pro"/>
              </a:rPr>
              <a:t>NA</a:t>
            </a:r>
            <a:r>
              <a:rPr lang="ja-JP" altLang="ja-JP" sz="1800" spc="-10">
                <a:solidFill>
                  <a:srgbClr val="000000"/>
                </a:solidFill>
                <a:effectLst/>
                <a:latin typeface="Myriad Pro"/>
                <a:ea typeface="小塚ゴシック Pr6N R" panose="020B0400000000000000" pitchFamily="34" charset="-128"/>
                <a:cs typeface="Myriad Pro"/>
              </a:rPr>
              <a:t>がどんな研究にも引用されず、発表される依存症研究のほとんどが製薬会社の資金提供によるものである時代に逆戻りするのは残念なことだ。</a:t>
            </a:r>
            <a:endParaRPr lang="ja-JP" altLang="ja-JP" sz="1800">
              <a:solidFill>
                <a:srgbClr val="000000"/>
              </a:solidFill>
              <a:effectLst/>
              <a:latin typeface="Myriad Pro"/>
              <a:ea typeface="游明朝" panose="02020400000000000000" pitchFamily="18" charset="-128"/>
              <a:cs typeface="Myriad Pro"/>
            </a:endParaRPr>
          </a:p>
          <a:p>
            <a:pPr marL="0" marR="0" algn="just">
              <a:lnSpc>
                <a:spcPts val="1400"/>
              </a:lnSpc>
              <a:spcBef>
                <a:spcPts val="400"/>
              </a:spcBef>
              <a:spcAft>
                <a:spcPts val="0"/>
              </a:spcAft>
            </a:pP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8</a:t>
            </a:fld>
            <a:endParaRPr lang="en-US"/>
          </a:p>
        </p:txBody>
      </p:sp>
    </p:spTree>
    <p:extLst>
      <p:ext uri="{BB962C8B-B14F-4D97-AF65-F5344CB8AC3E}">
        <p14:creationId xmlns:p14="http://schemas.microsoft.com/office/powerpoint/2010/main" val="246474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200" spc="-10" dirty="0">
                <a:solidFill>
                  <a:srgbClr val="000000"/>
                </a:solidFill>
                <a:effectLst/>
                <a:latin typeface="Franklin Gothic Book" panose="020B0503020102020204" pitchFamily="34" charset="0"/>
                <a:ea typeface="Times New Roman" panose="02020603050405020304" pitchFamily="18" charset="0"/>
                <a:cs typeface="Myriad Pro"/>
              </a:rPr>
              <a:t>As they are medical researchers, their projects and questions already go through a vetting process. The surveys we have posted to assist in their data collection are voluntary and anonymous. Their research has to be preapproved by a medical review board. Concerns about ethical and safe practices and clarity and consent are all part of the process they are already required to go through. Establishing an IRB at NA World Services would likely mean we would be unable to consider any of these requests because a medical review board is the final sign-off on a research survey. It would be a shame to go back to the days when NA is not cited in any research, and the published research on addiction is mostly funded by pharmaceutical companies.</a:t>
            </a:r>
            <a:endParaRPr lang="en-US" sz="12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9</a:t>
            </a:fld>
            <a:endParaRPr lang="en-US"/>
          </a:p>
        </p:txBody>
      </p:sp>
    </p:spTree>
    <p:extLst>
      <p:ext uri="{BB962C8B-B14F-4D97-AF65-F5344CB8AC3E}">
        <p14:creationId xmlns:p14="http://schemas.microsoft.com/office/powerpoint/2010/main" val="3706720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9833BB43-2555-30E6-75A2-ABFE10BD40CF}"/>
              </a:ext>
            </a:extLst>
          </p:cNvPr>
          <p:cNvPicPr>
            <a:picLocks noChangeAspect="1"/>
          </p:cNvPicPr>
          <p:nvPr userDrawn="1"/>
        </p:nvPicPr>
        <p:blipFill rotWithShape="1">
          <a:blip r:embed="rId3"/>
          <a:srcRect l="5534" t="15580"/>
          <a:stretch/>
        </p:blipFill>
        <p:spPr>
          <a:xfrm>
            <a:off x="0" y="0"/>
            <a:ext cx="7650479" cy="4219700"/>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a:off x="4886925" y="75353"/>
            <a:ext cx="7200899"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195588"/>
            <a:ext cx="12037671" cy="3564028"/>
          </a:xfrm>
          <a:prstGeom prst="rect">
            <a:avLst/>
          </a:prstGeom>
          <a:gradFill>
            <a:gsLst>
              <a:gs pos="0">
                <a:schemeClr val="accent4">
                  <a:alpha val="0"/>
                </a:schemeClr>
              </a:gs>
              <a:gs pos="36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3428999"/>
            <a:ext cx="10515600" cy="2073918"/>
          </a:xfrm>
        </p:spPr>
        <p:txBody>
          <a:bodyPr anchor="b">
            <a:noAutofit/>
          </a:bodyPr>
          <a:lstStyle>
            <a:lvl1pPr>
              <a:defRPr sz="6000" b="0">
                <a:solidFill>
                  <a:schemeClr val="accent3"/>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5711951"/>
            <a:ext cx="10515600" cy="1047666"/>
          </a:xfrm>
        </p:spPr>
        <p:txBody>
          <a:bodyPr>
            <a:noAutofit/>
          </a:bodyPr>
          <a:lstStyle>
            <a:lvl1pPr marL="0" indent="0">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556742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chemeClr val="accent3"/>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4"/>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chemeClr val="accent4">
                  <a:alpha val="0"/>
                </a:schemeClr>
              </a:gs>
              <a:gs pos="35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49" r:id="rId3"/>
    <p:sldLayoutId id="2147483656" r:id="rId4"/>
    <p:sldLayoutId id="2147483659" r:id="rId5"/>
    <p:sldLayoutId id="2147483657" r:id="rId6"/>
    <p:sldLayoutId id="2147483660" r:id="rId7"/>
    <p:sldLayoutId id="2147483658" r:id="rId8"/>
    <p:sldLayoutId id="2147483661" r:id="rId9"/>
    <p:sldLayoutId id="2147483652" r:id="rId10"/>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68B-5100-DFD4-60D8-2AE2B36F60C3}"/>
              </a:ext>
            </a:extLst>
          </p:cNvPr>
          <p:cNvSpPr txBox="1">
            <a:spLocks/>
          </p:cNvSpPr>
          <p:nvPr/>
        </p:nvSpPr>
        <p:spPr>
          <a:xfrm>
            <a:off x="7687308" y="729152"/>
            <a:ext cx="4315236"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b="0" dirty="0">
                <a:solidFill>
                  <a:schemeClr val="accent1"/>
                </a:solidFill>
                <a:latin typeface="Franklin Gothic Demi" panose="020B0603020102020204" pitchFamily="34" charset="0"/>
              </a:rPr>
              <a:t>This is the sixth of seven PowerPoints covering material </a:t>
            </a:r>
            <a:br>
              <a:rPr lang="en-US" sz="3600" b="0" dirty="0">
                <a:solidFill>
                  <a:schemeClr val="accent1"/>
                </a:solidFill>
                <a:latin typeface="Franklin Gothic Demi" panose="020B0603020102020204" pitchFamily="34" charset="0"/>
              </a:rPr>
            </a:br>
            <a:r>
              <a:rPr lang="en-US" sz="3600" b="0" dirty="0">
                <a:solidFill>
                  <a:schemeClr val="accent1"/>
                </a:solidFill>
                <a:latin typeface="Franklin Gothic Demi" panose="020B0603020102020204" pitchFamily="34" charset="0"/>
              </a:rPr>
              <a:t>in the 2023 </a:t>
            </a:r>
            <a:br>
              <a:rPr lang="en-US" sz="3600" b="0" dirty="0">
                <a:solidFill>
                  <a:schemeClr val="accent1"/>
                </a:solidFill>
                <a:latin typeface="Franklin Gothic Demi" panose="020B0603020102020204" pitchFamily="34" charset="0"/>
              </a:rPr>
            </a:br>
            <a:r>
              <a:rPr lang="en-US" sz="3600" b="0" i="1" dirty="0">
                <a:solidFill>
                  <a:schemeClr val="accent1"/>
                </a:solidFill>
                <a:latin typeface="Franklin Gothic Demi" panose="020B0603020102020204" pitchFamily="34" charset="0"/>
              </a:rPr>
              <a:t>Conference Agenda Report</a:t>
            </a:r>
          </a:p>
        </p:txBody>
      </p:sp>
      <p:sp>
        <p:nvSpPr>
          <p:cNvPr id="3" name="Subtitle 2">
            <a:extLst>
              <a:ext uri="{FF2B5EF4-FFF2-40B4-BE49-F238E27FC236}">
                <a16:creationId xmlns:a16="http://schemas.microsoft.com/office/drawing/2014/main" id="{5AE23DA9-EFB6-F1E6-40DD-94328C9D70A0}"/>
              </a:ext>
            </a:extLst>
          </p:cNvPr>
          <p:cNvSpPr txBox="1">
            <a:spLocks/>
          </p:cNvSpPr>
          <p:nvPr/>
        </p:nvSpPr>
        <p:spPr>
          <a:xfrm>
            <a:off x="8067554" y="4219700"/>
            <a:ext cx="3797718"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2"/>
                </a:solidFill>
                <a:latin typeface="Franklin Gothic Medium Cond" panose="020B0606030402020204" pitchFamily="34" charset="0"/>
              </a:rPr>
              <a:t>Regional motions</a:t>
            </a:r>
            <a:br>
              <a:rPr lang="en-US" sz="3200" dirty="0">
                <a:solidFill>
                  <a:schemeClr val="bg2"/>
                </a:solidFill>
                <a:latin typeface="Franklin Gothic Medium Cond" panose="020B0606030402020204" pitchFamily="34" charset="0"/>
              </a:rPr>
            </a:br>
            <a:r>
              <a:rPr lang="en-US" sz="3200" dirty="0">
                <a:solidFill>
                  <a:schemeClr val="bg2"/>
                </a:solidFill>
                <a:latin typeface="Franklin Gothic Medium Cond" panose="020B0606030402020204" pitchFamily="34" charset="0"/>
              </a:rPr>
              <a:t>19–25</a:t>
            </a:r>
          </a:p>
        </p:txBody>
      </p:sp>
      <p:pic>
        <p:nvPicPr>
          <p:cNvPr id="4" name="Picture 3">
            <a:extLst>
              <a:ext uri="{FF2B5EF4-FFF2-40B4-BE49-F238E27FC236}">
                <a16:creationId xmlns:a16="http://schemas.microsoft.com/office/drawing/2014/main" id="{542AFFB9-E1FB-0345-755E-7B59A62FD959}"/>
              </a:ext>
            </a:extLst>
          </p:cNvPr>
          <p:cNvPicPr>
            <a:picLocks noChangeAspect="1"/>
          </p:cNvPicPr>
          <p:nvPr/>
        </p:nvPicPr>
        <p:blipFill>
          <a:blip r:embed="rId3"/>
          <a:stretch>
            <a:fillRect/>
          </a:stretch>
        </p:blipFill>
        <p:spPr>
          <a:xfrm>
            <a:off x="114304" y="3777581"/>
            <a:ext cx="4991100" cy="3441700"/>
          </a:xfrm>
          <a:prstGeom prst="rect">
            <a:avLst/>
          </a:prstGeom>
        </p:spPr>
      </p:pic>
      <p:cxnSp>
        <p:nvCxnSpPr>
          <p:cNvPr id="6" name="Straight Connector 5">
            <a:extLst>
              <a:ext uri="{FF2B5EF4-FFF2-40B4-BE49-F238E27FC236}">
                <a16:creationId xmlns:a16="http://schemas.microsoft.com/office/drawing/2014/main" id="{19D61061-3CF5-35EB-82F4-C1CF33AE7C1A}"/>
              </a:ext>
            </a:extLst>
          </p:cNvPr>
          <p:cNvCxnSpPr/>
          <p:nvPr/>
        </p:nvCxnSpPr>
        <p:spPr>
          <a:xfrm>
            <a:off x="7893934" y="4027990"/>
            <a:ext cx="397133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5324535"/>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We have not participated in many research projects. The World Board, who approves these activities, has been and will continue to be very cautious about what research NA World Services cooperates with by facilitating access to NA members. </a:t>
            </a:r>
          </a:p>
          <a:p>
            <a:pPr>
              <a:spcBef>
                <a:spcPts val="1200"/>
              </a:spcBef>
              <a:spcAft>
                <a:spcPts val="1200"/>
              </a:spcAft>
            </a:pPr>
            <a:r>
              <a:rPr lang="en-US" sz="3200" dirty="0">
                <a:solidFill>
                  <a:schemeClr val="tx2">
                    <a:lumMod val="60000"/>
                    <a:lumOff val="40000"/>
                  </a:schemeClr>
                </a:solidFill>
              </a:rPr>
              <a:t>IRBs are typically associated with the US Food and Drug Administration or research conducted through universities. NA World Services has never agreed to participate in university research projects because of their limited nature and scope. When we receive these types of requests, we forward them to the local delegate or service body to see whether they are willing to work with the request. . . .</a:t>
            </a:r>
          </a:p>
        </p:txBody>
      </p:sp>
    </p:spTree>
    <p:extLst>
      <p:ext uri="{BB962C8B-B14F-4D97-AF65-F5344CB8AC3E}">
        <p14:creationId xmlns:p14="http://schemas.microsoft.com/office/powerpoint/2010/main" val="329433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3539430"/>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Many professionals who might not pay attention to NA if they heard about us elsewhere will listen to what reputable researchers have to say. Cooperating with researchers who are “friends of NA” helps NA’s public image, which means providers are more likely to refer addicts to NA and policymakers are more likely to consider NA a viable path to a new way of life. We are more able to help addicts when the public can see what we have to offer.  </a:t>
            </a:r>
          </a:p>
        </p:txBody>
      </p:sp>
    </p:spTree>
    <p:extLst>
      <p:ext uri="{BB962C8B-B14F-4D97-AF65-F5344CB8AC3E}">
        <p14:creationId xmlns:p14="http://schemas.microsoft.com/office/powerpoint/2010/main" val="144322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19:</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the WB to create a virtual Institutional Review Board (IRB) to review all researchers and their research questions that request access to the Narcotics Anonymous population through NAWS to conduct research.</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6" y="3419002"/>
            <a:ext cx="7322168" cy="1200329"/>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avoid the misuse of Narcotics Anonymous member information.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44AD93F1-ACCB-C85D-E419-29122B92B3AA}"/>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2445B0-E93B-4D53-3D28-F6EDCC9F4367}"/>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03536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20</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NAWS to provide at </a:t>
            </a:r>
            <a:r>
              <a:rPr lang="en-US" sz="3600" dirty="0" err="1">
                <a:solidFill>
                  <a:schemeClr val="tx2">
                    <a:lumMod val="60000"/>
                    <a:lumOff val="40000"/>
                  </a:schemeClr>
                </a:solidFill>
              </a:rPr>
              <a:t>na.org</a:t>
            </a:r>
            <a:r>
              <a:rPr lang="en-US" sz="3600" dirty="0">
                <a:solidFill>
                  <a:schemeClr val="tx2">
                    <a:lumMod val="60000"/>
                    <a:lumOff val="40000"/>
                  </a:schemeClr>
                </a:solidFill>
              </a:rPr>
              <a:t> audio recordings of the worldwide webinars on the topics of Public Relations, Hospital &amp;Institution, Step Writing for Inmates, Fellowship Development, Phone Line, and others.</a:t>
            </a:r>
          </a:p>
        </p:txBody>
      </p:sp>
      <p:sp>
        <p:nvSpPr>
          <p:cNvPr id="3" name="TextBox 2">
            <a:extLst>
              <a:ext uri="{FF2B5EF4-FFF2-40B4-BE49-F238E27FC236}">
                <a16:creationId xmlns:a16="http://schemas.microsoft.com/office/drawing/2014/main" id="{9A9E0E37-C6F3-45D2-36D5-7F83519AD91C}"/>
              </a:ext>
            </a:extLst>
          </p:cNvPr>
          <p:cNvSpPr txBox="1"/>
          <p:nvPr/>
        </p:nvSpPr>
        <p:spPr>
          <a:xfrm>
            <a:off x="1516678" y="2779972"/>
            <a:ext cx="10451544" cy="4154984"/>
          </a:xfrm>
          <a:prstGeom prst="rect">
            <a:avLst/>
          </a:prstGeom>
          <a:noFill/>
        </p:spPr>
        <p:txBody>
          <a:bodyPr wrap="square" rtlCol="0">
            <a:spAutoFit/>
          </a:bodyPr>
          <a:lstStyle/>
          <a:p>
            <a:r>
              <a:rPr lang="en-US" sz="3300" b="1" dirty="0">
                <a:solidFill>
                  <a:schemeClr val="accent5"/>
                </a:solidFill>
              </a:rPr>
              <a:t>Maker:  </a:t>
            </a:r>
            <a:r>
              <a:rPr lang="en-US" sz="3300" dirty="0">
                <a:solidFill>
                  <a:schemeClr val="tx2">
                    <a:lumMod val="60000"/>
                    <a:lumOff val="40000"/>
                  </a:schemeClr>
                </a:solidFill>
              </a:rPr>
              <a:t>Wisconsin Region</a:t>
            </a:r>
          </a:p>
          <a:p>
            <a:r>
              <a:rPr lang="en-US" sz="3300" b="1" dirty="0">
                <a:solidFill>
                  <a:srgbClr val="9B236B"/>
                </a:solidFill>
              </a:rPr>
              <a:t>Intent:  </a:t>
            </a:r>
            <a:r>
              <a:rPr lang="en-US" sz="3300" dirty="0">
                <a:solidFill>
                  <a:schemeClr val="tx2">
                    <a:lumMod val="60000"/>
                    <a:lumOff val="40000"/>
                  </a:schemeClr>
                </a:solidFill>
              </a:rPr>
              <a:t>To provide access to any interested member of Narcotics Anonymous throughout the world so they can hear the Experience, Strength, and Hope (ESH) of members from other geographic parts of the world.</a:t>
            </a:r>
          </a:p>
          <a:p>
            <a:r>
              <a:rPr lang="en-US" sz="3300" b="1" dirty="0">
                <a:solidFill>
                  <a:srgbClr val="9B236B"/>
                </a:solidFill>
              </a:rPr>
              <a:t>Financial Impact: </a:t>
            </a:r>
            <a:r>
              <a:rPr lang="en-US" sz="3300" dirty="0">
                <a:solidFill>
                  <a:schemeClr val="tx2">
                    <a:lumMod val="60000"/>
                    <a:lumOff val="40000"/>
                  </a:schemeClr>
                </a:solidFill>
              </a:rPr>
              <a:t>There would be an opportunity cost to implement this motion. It would take staff time to clean and post the recordings and to track down all of the necessary release forms.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8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20</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329889" cy="3416320"/>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To gain a worldwide understanding of our Fellowship and the services being provided, when holding webinars on the topics of PR, H&amp;I, Step Writing for Inmates, FD, and Phone Lines. This will also help to give information to those who are on different time zones so that they can gain the ESH of those webinars and have access to this helpful information.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13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20—World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D031CB-BD39-015F-4E02-CD7CCB3DF41D}"/>
              </a:ext>
            </a:extLst>
          </p:cNvPr>
          <p:cNvSpPr txBox="1"/>
          <p:nvPr/>
        </p:nvSpPr>
        <p:spPr>
          <a:xfrm>
            <a:off x="1145894" y="937543"/>
            <a:ext cx="11046106" cy="5816977"/>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We want to align our limited human resources where they can be the most beneficial, and we are skeptical that posting these recordings fits that bill. NAWS holds many different types of webinars and web meetings. This motion is asking that recordings of web meetings attended by the chairs of area, regional, or zonal PR or H&amp;I committees be posted online. These meetings consist almost entirely of discussion among these PR or H&amp;I trusted servants. (Phoneline, Inmate Step Writing, and Rural webinars have not been held this cycle because of low attendance.)</a:t>
            </a:r>
          </a:p>
          <a:p>
            <a:pPr>
              <a:spcBef>
                <a:spcPts val="1200"/>
              </a:spcBef>
              <a:spcAft>
                <a:spcPts val="1200"/>
              </a:spcAft>
            </a:pPr>
            <a:r>
              <a:rPr lang="en-US" sz="3200" dirty="0">
                <a:solidFill>
                  <a:schemeClr val="tx2">
                    <a:lumMod val="60000"/>
                    <a:lumOff val="40000"/>
                  </a:schemeClr>
                </a:solidFill>
              </a:rPr>
              <a:t>Posting the recordings to </a:t>
            </a:r>
            <a:r>
              <a:rPr lang="en-US" sz="3200" dirty="0" err="1">
                <a:solidFill>
                  <a:schemeClr val="tx2">
                    <a:lumMod val="60000"/>
                    <a:lumOff val="40000"/>
                  </a:schemeClr>
                </a:solidFill>
              </a:rPr>
              <a:t>na.org</a:t>
            </a:r>
            <a:r>
              <a:rPr lang="en-US" sz="3200" dirty="0">
                <a:solidFill>
                  <a:schemeClr val="tx2">
                    <a:lumMod val="60000"/>
                    <a:lumOff val="40000"/>
                  </a:schemeClr>
                </a:solidFill>
              </a:rPr>
              <a:t> would require slight cleaning of the recordings; obtaining written releases from all participants, which can be a bit of a challenge; and time to post them on our website. . . .</a:t>
            </a:r>
          </a:p>
        </p:txBody>
      </p:sp>
    </p:spTree>
    <p:extLst>
      <p:ext uri="{BB962C8B-B14F-4D97-AF65-F5344CB8AC3E}">
        <p14:creationId xmlns:p14="http://schemas.microsoft.com/office/powerpoint/2010/main" val="228537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20—World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D031CB-BD39-015F-4E02-CD7CCB3DF41D}"/>
              </a:ext>
            </a:extLst>
          </p:cNvPr>
          <p:cNvSpPr txBox="1"/>
          <p:nvPr/>
        </p:nvSpPr>
        <p:spPr>
          <a:xfrm>
            <a:off x="1088019" y="937543"/>
            <a:ext cx="11227442" cy="5955476"/>
          </a:xfrm>
          <a:prstGeom prst="rect">
            <a:avLst/>
          </a:prstGeom>
          <a:noFill/>
        </p:spPr>
        <p:txBody>
          <a:bodyPr wrap="square" rtlCol="0">
            <a:spAutoFit/>
          </a:bodyPr>
          <a:lstStyle/>
          <a:p>
            <a:pPr>
              <a:spcBef>
                <a:spcPts val="1200"/>
              </a:spcBef>
              <a:spcAft>
                <a:spcPts val="1200"/>
              </a:spcAft>
            </a:pPr>
            <a:r>
              <a:rPr lang="en-US" sz="3100" dirty="0">
                <a:solidFill>
                  <a:schemeClr val="tx2">
                    <a:lumMod val="60000"/>
                    <a:lumOff val="40000"/>
                  </a:schemeClr>
                </a:solidFill>
              </a:rPr>
              <a:t>We believe there are more effective ways to provide interested members access to the information. We now create written summaries of each of the PR and H&amp;I web meetings, and those summaries are available upon request. </a:t>
            </a:r>
          </a:p>
          <a:p>
            <a:pPr>
              <a:spcBef>
                <a:spcPts val="1200"/>
              </a:spcBef>
              <a:spcAft>
                <a:spcPts val="1200"/>
              </a:spcAft>
            </a:pPr>
            <a:r>
              <a:rPr lang="en-US" sz="3100" dirty="0">
                <a:solidFill>
                  <a:schemeClr val="tx2">
                    <a:lumMod val="60000"/>
                    <a:lumOff val="40000"/>
                  </a:schemeClr>
                </a:solidFill>
              </a:rPr>
              <a:t>We also hold quarterly web meetings, open to all members, on topics of Fellowship interest. We post audio recordings of these open web meetings, but NA members do not seem to be very interested in accessing the postings. We do not currently have the ability to track the number of downloads, but none of the recordings is in the top 200 accessed files on </a:t>
            </a:r>
            <a:r>
              <a:rPr lang="en-US" sz="3100" dirty="0" err="1">
                <a:solidFill>
                  <a:schemeClr val="tx2">
                    <a:lumMod val="60000"/>
                    <a:lumOff val="40000"/>
                  </a:schemeClr>
                </a:solidFill>
              </a:rPr>
              <a:t>na.org</a:t>
            </a:r>
            <a:r>
              <a:rPr lang="en-US" sz="3100" dirty="0">
                <a:solidFill>
                  <a:schemeClr val="tx2">
                    <a:lumMod val="60000"/>
                    <a:lumOff val="40000"/>
                  </a:schemeClr>
                </a:solidFill>
              </a:rPr>
              <a:t>. Our first PR and H&amp;I webinars open to all members are scheduled for November 2022. </a:t>
            </a:r>
          </a:p>
          <a:p>
            <a:pPr>
              <a:spcBef>
                <a:spcPts val="1200"/>
              </a:spcBef>
              <a:spcAft>
                <a:spcPts val="1200"/>
              </a:spcAft>
            </a:pPr>
            <a:r>
              <a:rPr lang="en-US" sz="3100" dirty="0">
                <a:solidFill>
                  <a:schemeClr val="tx2">
                    <a:lumMod val="60000"/>
                    <a:lumOff val="40000"/>
                  </a:schemeClr>
                </a:solidFill>
              </a:rPr>
              <a:t>We will continue to evaluate the effectiveness of our communications and how to best respond to members’ needs. </a:t>
            </a:r>
          </a:p>
        </p:txBody>
      </p:sp>
    </p:spTree>
    <p:extLst>
      <p:ext uri="{BB962C8B-B14F-4D97-AF65-F5344CB8AC3E}">
        <p14:creationId xmlns:p14="http://schemas.microsoft.com/office/powerpoint/2010/main" val="278055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20</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NAWS to provide at </a:t>
            </a:r>
            <a:r>
              <a:rPr lang="en-US" sz="3600" dirty="0" err="1">
                <a:solidFill>
                  <a:schemeClr val="tx2">
                    <a:lumMod val="60000"/>
                    <a:lumOff val="40000"/>
                  </a:schemeClr>
                </a:solidFill>
              </a:rPr>
              <a:t>na.org</a:t>
            </a:r>
            <a:r>
              <a:rPr lang="en-US" sz="3600" dirty="0">
                <a:solidFill>
                  <a:schemeClr val="tx2">
                    <a:lumMod val="60000"/>
                    <a:lumOff val="40000"/>
                  </a:schemeClr>
                </a:solidFill>
              </a:rPr>
              <a:t> audio recordings of the worldwide webinars on the topics of Public Relations, Hospital &amp;Institution, Step Writing for Inmates, Fellowship Development, Phone Line, and others.</a:t>
            </a:r>
          </a:p>
        </p:txBody>
      </p:sp>
      <p:sp>
        <p:nvSpPr>
          <p:cNvPr id="3" name="TextBox 2">
            <a:extLst>
              <a:ext uri="{FF2B5EF4-FFF2-40B4-BE49-F238E27FC236}">
                <a16:creationId xmlns:a16="http://schemas.microsoft.com/office/drawing/2014/main" id="{9A9E0E37-C6F3-45D2-36D5-7F83519AD91C}"/>
              </a:ext>
            </a:extLst>
          </p:cNvPr>
          <p:cNvSpPr txBox="1"/>
          <p:nvPr/>
        </p:nvSpPr>
        <p:spPr>
          <a:xfrm>
            <a:off x="1875620" y="3199586"/>
            <a:ext cx="7498901" cy="3416320"/>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provide access to any interested member of Narcotics Anonymous throughout the world so they can hear the Experience, Strength, and Hope (ESH) of members from other geographic parts of the world.</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E59AAC0E-CA7F-914D-0ED1-59FCDB5F33A0}"/>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7C4EDC-F668-4290-EB51-487D7E9BB4CB}"/>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424022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64861"/>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21</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 World Services to remove the Hospitals and Institutions Handbook from the inventory.</a:t>
            </a:r>
          </a:p>
        </p:txBody>
      </p:sp>
      <p:sp>
        <p:nvSpPr>
          <p:cNvPr id="3" name="TextBox 2">
            <a:extLst>
              <a:ext uri="{FF2B5EF4-FFF2-40B4-BE49-F238E27FC236}">
                <a16:creationId xmlns:a16="http://schemas.microsoft.com/office/drawing/2014/main" id="{9A9E0E37-C6F3-45D2-36D5-7F83519AD91C}"/>
              </a:ext>
            </a:extLst>
          </p:cNvPr>
          <p:cNvSpPr txBox="1"/>
          <p:nvPr/>
        </p:nvSpPr>
        <p:spPr>
          <a:xfrm>
            <a:off x="1883303" y="3111641"/>
            <a:ext cx="9467302" cy="2308324"/>
          </a:xfrm>
          <a:prstGeom prst="rect">
            <a:avLst/>
          </a:prstGeom>
          <a:noFill/>
        </p:spPr>
        <p:txBody>
          <a:bodyPr wrap="square" rtlCol="0">
            <a:spAutoFit/>
          </a:bodyPr>
          <a:lstStyle/>
          <a:p>
            <a:r>
              <a:rPr lang="en-US" sz="3600" b="1" dirty="0">
                <a:solidFill>
                  <a:schemeClr val="accent5"/>
                </a:solidFill>
              </a:rPr>
              <a:t>Maker:  </a:t>
            </a:r>
            <a:r>
              <a:rPr lang="en-US" sz="3600" dirty="0">
                <a:solidFill>
                  <a:schemeClr val="tx2">
                    <a:lumMod val="60000"/>
                    <a:lumOff val="40000"/>
                  </a:schemeClr>
                </a:solidFill>
              </a:rPr>
              <a:t>Free State Region</a:t>
            </a:r>
          </a:p>
          <a:p>
            <a:r>
              <a:rPr lang="en-US" sz="3600" b="1" dirty="0">
                <a:solidFill>
                  <a:srgbClr val="9B236B"/>
                </a:solidFill>
              </a:rPr>
              <a:t>Intent:  </a:t>
            </a:r>
            <a:r>
              <a:rPr lang="en-US" sz="3600" dirty="0">
                <a:solidFill>
                  <a:schemeClr val="tx2">
                    <a:lumMod val="60000"/>
                    <a:lumOff val="40000"/>
                  </a:schemeClr>
                </a:solidFill>
              </a:rPr>
              <a:t>To remove an outdated service manual from WSO inventory</a:t>
            </a:r>
          </a:p>
          <a:p>
            <a:r>
              <a:rPr lang="en-US" sz="3600" dirty="0">
                <a:solidFill>
                  <a:schemeClr val="tx2">
                    <a:lumMod val="60000"/>
                    <a:lumOff val="40000"/>
                  </a:schemeClr>
                </a:solidFill>
              </a:rPr>
              <a:t>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1906319"/>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20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21</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329889" cy="5632311"/>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The H&amp;I Handbook  has not been updated since the 1980’s and with our current literature update process, will never be prioritized high enough. We believe a better approach would be to update the Public Relations Handbook  Chapter 6 (Criminal Justice) resource section and H&amp;I Basics  with more information relevant to current practices and methods for carrying our message that could include using virtual platforms and tools. We believe this will better serve our trusted servants involved in H&amp;I service by providing more current and better tools.</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0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333750" y="416689"/>
            <a:ext cx="8690416" cy="6157731"/>
          </a:xfrm>
        </p:spPr>
        <p:txBody>
          <a:bodyPr/>
          <a:lstStyle/>
          <a:p>
            <a:pPr marL="548640" indent="-640080" defTabSz="640080">
              <a:lnSpc>
                <a:spcPct val="100000"/>
              </a:lnSpc>
            </a:pPr>
            <a:r>
              <a:rPr lang="en-US" sz="3200" dirty="0">
                <a:solidFill>
                  <a:schemeClr val="tx2">
                    <a:lumMod val="60000"/>
                    <a:lumOff val="40000"/>
                  </a:schemeClr>
                </a:solidFill>
              </a:rPr>
              <a:t>1.	Introduction to </a:t>
            </a:r>
            <a:r>
              <a:rPr lang="en-US" sz="3200" i="1" dirty="0">
                <a:solidFill>
                  <a:schemeClr val="tx2">
                    <a:lumMod val="60000"/>
                    <a:lumOff val="40000"/>
                  </a:schemeClr>
                </a:solidFill>
              </a:rPr>
              <a:t>CAR </a:t>
            </a:r>
            <a:r>
              <a:rPr lang="en-US" sz="3200" dirty="0">
                <a:solidFill>
                  <a:schemeClr val="tx2">
                    <a:lumMod val="60000"/>
                    <a:lumOff val="40000"/>
                  </a:schemeClr>
                </a:solidFill>
              </a:rPr>
              <a:t>: Creating Our Future, </a:t>
            </a:r>
            <a:br>
              <a:rPr lang="en-US" sz="3200" dirty="0">
                <a:solidFill>
                  <a:schemeClr val="tx2">
                    <a:lumMod val="60000"/>
                    <a:lumOff val="40000"/>
                  </a:schemeClr>
                </a:solidFill>
              </a:rPr>
            </a:br>
            <a:r>
              <a:rPr lang="en-US" sz="3200" i="1" dirty="0">
                <a:solidFill>
                  <a:schemeClr val="tx2">
                    <a:lumMod val="60000"/>
                    <a:lumOff val="40000"/>
                  </a:schemeClr>
                </a:solidFill>
              </a:rPr>
              <a:t>Fellowship Intellectual Property Trust  </a:t>
            </a:r>
            <a:r>
              <a:rPr lang="en-US" sz="3200" dirty="0">
                <a:solidFill>
                  <a:schemeClr val="tx2">
                    <a:lumMod val="60000"/>
                    <a:lumOff val="40000"/>
                  </a:schemeClr>
                </a:solidFill>
              </a:rPr>
              <a:t>(Motions 1–3)</a:t>
            </a:r>
          </a:p>
          <a:p>
            <a:pPr marL="548640" indent="-640080" defTabSz="640080">
              <a:lnSpc>
                <a:spcPct val="100000"/>
              </a:lnSpc>
            </a:pPr>
            <a:r>
              <a:rPr lang="en-US" sz="3200" dirty="0">
                <a:solidFill>
                  <a:schemeClr val="tx2">
                    <a:lumMod val="60000"/>
                    <a:lumOff val="40000"/>
                  </a:schemeClr>
                </a:solidFill>
              </a:rPr>
              <a:t>2.	Virtual meetings (Motion 4), Vision for NA Service (Motion 5), Basic Text (Motion 6), </a:t>
            </a:r>
            <a:br>
              <a:rPr lang="en-US" sz="3200" dirty="0">
                <a:solidFill>
                  <a:schemeClr val="tx2">
                    <a:lumMod val="60000"/>
                    <a:lumOff val="40000"/>
                  </a:schemeClr>
                </a:solidFill>
              </a:rPr>
            </a:br>
            <a:r>
              <a:rPr lang="en-US" sz="3200" dirty="0">
                <a:solidFill>
                  <a:schemeClr val="tx2">
                    <a:lumMod val="60000"/>
                    <a:lumOff val="40000"/>
                  </a:schemeClr>
                </a:solidFill>
              </a:rPr>
              <a:t>WB terms (Motion 7), WCNA (Motion 8)</a:t>
            </a:r>
          </a:p>
          <a:p>
            <a:pPr marL="548640" indent="-640080" defTabSz="640080">
              <a:lnSpc>
                <a:spcPct val="100000"/>
              </a:lnSpc>
            </a:pPr>
            <a:r>
              <a:rPr lang="en-US" sz="3200" dirty="0">
                <a:solidFill>
                  <a:schemeClr val="tx2">
                    <a:lumMod val="60000"/>
                    <a:lumOff val="40000"/>
                  </a:schemeClr>
                </a:solidFill>
              </a:rPr>
              <a:t>3.	</a:t>
            </a:r>
            <a:r>
              <a:rPr lang="en-US" sz="3200">
                <a:solidFill>
                  <a:schemeClr val="tx2">
                    <a:lumMod val="60000"/>
                    <a:lumOff val="40000"/>
                  </a:schemeClr>
                </a:solidFill>
              </a:rPr>
              <a:t>Future of the WSC (Motions 9–12)</a:t>
            </a:r>
            <a:endParaRPr lang="en-US" sz="3200" dirty="0">
              <a:solidFill>
                <a:schemeClr val="tx2">
                  <a:lumMod val="60000"/>
                  <a:lumOff val="40000"/>
                </a:schemeClr>
              </a:solidFill>
            </a:endParaRPr>
          </a:p>
          <a:p>
            <a:pPr marL="640080" indent="-640080" defTabSz="640080">
              <a:lnSpc>
                <a:spcPct val="100000"/>
              </a:lnSpc>
            </a:pPr>
            <a:r>
              <a:rPr lang="en-US" sz="3200" dirty="0">
                <a:solidFill>
                  <a:schemeClr val="tx2">
                    <a:lumMod val="60000"/>
                    <a:lumOff val="40000"/>
                  </a:schemeClr>
                </a:solidFill>
              </a:rPr>
              <a:t>4.	</a:t>
            </a:r>
            <a:r>
              <a:rPr lang="en-US" sz="3200" i="1" dirty="0">
                <a:solidFill>
                  <a:schemeClr val="tx2">
                    <a:lumMod val="60000"/>
                    <a:lumOff val="40000"/>
                  </a:schemeClr>
                </a:solidFill>
              </a:rPr>
              <a:t>CAR</a:t>
            </a:r>
            <a:r>
              <a:rPr lang="en-US" sz="3200" dirty="0">
                <a:solidFill>
                  <a:schemeClr val="tx2">
                    <a:lumMod val="60000"/>
                    <a:lumOff val="40000"/>
                  </a:schemeClr>
                </a:solidFill>
              </a:rPr>
              <a:t>  Survey</a:t>
            </a:r>
          </a:p>
          <a:p>
            <a:pPr marL="640080" indent="-640080" defTabSz="640080">
              <a:lnSpc>
                <a:spcPct val="100000"/>
              </a:lnSpc>
            </a:pPr>
            <a:r>
              <a:rPr lang="en-US" sz="3200" dirty="0">
                <a:solidFill>
                  <a:schemeClr val="tx2">
                    <a:lumMod val="60000"/>
                    <a:lumOff val="40000"/>
                  </a:schemeClr>
                </a:solidFill>
              </a:rPr>
              <a:t>5.	Regional Motions 13–18</a:t>
            </a:r>
          </a:p>
          <a:p>
            <a:pPr marL="548640" indent="-640080" defTabSz="640080">
              <a:buAutoNum type="arabicPeriod" startAt="6"/>
            </a:pPr>
            <a:r>
              <a:rPr lang="en-US" sz="4800" dirty="0">
                <a:solidFill>
                  <a:schemeClr val="accent4"/>
                </a:solidFill>
              </a:rPr>
              <a:t>Regional Motions 19–25</a:t>
            </a:r>
          </a:p>
          <a:p>
            <a:pPr marL="640080" indent="-640080" algn="l" rtl="0" eaLnBrk="1" latinLnBrk="0" hangingPunct="1">
              <a:spcBef>
                <a:spcPts val="1000"/>
              </a:spcBef>
              <a:spcAft>
                <a:spcPts val="0"/>
              </a:spcAft>
            </a:pPr>
            <a:r>
              <a:rPr lang="en-US" sz="3200" dirty="0">
                <a:solidFill>
                  <a:schemeClr val="tx2">
                    <a:lumMod val="60000"/>
                    <a:lumOff val="40000"/>
                  </a:schemeClr>
                </a:solidFill>
              </a:rPr>
              <a:t>7.	Human Resource Panel Report</a:t>
            </a:r>
          </a:p>
          <a:p>
            <a:pPr marL="640080" indent="-640080" algn="l" rtl="0" eaLnBrk="1" latinLnBrk="0" hangingPunct="1">
              <a:spcBef>
                <a:spcPts val="1000"/>
              </a:spcBef>
              <a:spcAft>
                <a:spcPts val="0"/>
              </a:spcAft>
            </a:pPr>
            <a:endParaRPr lang="en-US" sz="3200" dirty="0">
              <a:solidFill>
                <a:schemeClr val="tx2">
                  <a:lumMod val="60000"/>
                  <a:lumOff val="40000"/>
                </a:schemeClr>
              </a:solidFill>
            </a:endParaRPr>
          </a:p>
          <a:p>
            <a:pPr marL="914400" indent="-914400" defTabSz="640080">
              <a:buAutoNum type="arabicPeriod" startAt="6"/>
            </a:pPr>
            <a:endParaRPr lang="en-US" sz="4800" dirty="0">
              <a:solidFill>
                <a:schemeClr val="accent4"/>
              </a:solidFill>
            </a:endParaRP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21—World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B439AF-55D4-356F-A0CB-6D691D998B47}"/>
              </a:ext>
            </a:extLst>
          </p:cNvPr>
          <p:cNvSpPr txBox="1"/>
          <p:nvPr/>
        </p:nvSpPr>
        <p:spPr>
          <a:xfrm>
            <a:off x="1225502" y="937543"/>
            <a:ext cx="10742719" cy="4832092"/>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We recognize that the H&amp;I Handbook is very out of date, but that it is still used by some members. The H&amp;I Handbook was written in 1986 and revised in 1997. H&amp;I Basics was created in 2010. We agree that it needs to be updated. </a:t>
            </a:r>
          </a:p>
          <a:p>
            <a:pPr>
              <a:spcBef>
                <a:spcPts val="1200"/>
              </a:spcBef>
              <a:spcAft>
                <a:spcPts val="1200"/>
              </a:spcAft>
            </a:pPr>
            <a:r>
              <a:rPr lang="en-US" sz="3600" dirty="0">
                <a:solidFill>
                  <a:schemeClr val="tx2">
                    <a:lumMod val="60000"/>
                    <a:lumOff val="40000"/>
                  </a:schemeClr>
                </a:solidFill>
              </a:rPr>
              <a:t>We understand this motion’s concern that new communities not translate an obsolete handbook. At the same time, some members are reluctant to remove access to NA service material even if it is outdated. . . .</a:t>
            </a:r>
          </a:p>
        </p:txBody>
      </p:sp>
    </p:spTree>
    <p:extLst>
      <p:ext uri="{BB962C8B-B14F-4D97-AF65-F5344CB8AC3E}">
        <p14:creationId xmlns:p14="http://schemas.microsoft.com/office/powerpoint/2010/main" val="300896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21—World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B439AF-55D4-356F-A0CB-6D691D998B47}"/>
              </a:ext>
            </a:extLst>
          </p:cNvPr>
          <p:cNvSpPr txBox="1"/>
          <p:nvPr/>
        </p:nvSpPr>
        <p:spPr>
          <a:xfrm>
            <a:off x="1225502" y="937543"/>
            <a:ext cx="10742719" cy="5078313"/>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We recently reorganized our handbooks and basics web pages (which are </a:t>
            </a:r>
            <a:r>
              <a:rPr lang="en-US" sz="3600" dirty="0" err="1">
                <a:solidFill>
                  <a:schemeClr val="tx2">
                    <a:lumMod val="60000"/>
                    <a:lumOff val="40000"/>
                  </a:schemeClr>
                </a:solidFill>
              </a:rPr>
              <a:t>www.na.org</a:t>
            </a:r>
            <a:r>
              <a:rPr lang="en-US" sz="3600" dirty="0">
                <a:solidFill>
                  <a:schemeClr val="tx2">
                    <a:lumMod val="60000"/>
                    <a:lumOff val="40000"/>
                  </a:schemeClr>
                </a:solidFill>
              </a:rPr>
              <a:t>/handbooks and </a:t>
            </a:r>
            <a:r>
              <a:rPr lang="en-US" sz="3600" dirty="0" err="1">
                <a:solidFill>
                  <a:schemeClr val="tx2">
                    <a:lumMod val="60000"/>
                    <a:lumOff val="40000"/>
                  </a:schemeClr>
                </a:solidFill>
              </a:rPr>
              <a:t>www.na.org</a:t>
            </a:r>
            <a:r>
              <a:rPr lang="en-US" sz="3600" dirty="0">
                <a:solidFill>
                  <a:schemeClr val="tx2">
                    <a:lumMod val="60000"/>
                    <a:lumOff val="40000"/>
                  </a:schemeClr>
                </a:solidFill>
              </a:rPr>
              <a:t>/basics). Because of similar concerns, we added this note part way down the handbooks page: </a:t>
            </a:r>
            <a:r>
              <a:rPr lang="en-US" sz="3600" i="1" dirty="0">
                <a:solidFill>
                  <a:schemeClr val="tx2">
                    <a:lumMod val="60000"/>
                    <a:lumOff val="40000"/>
                  </a:schemeClr>
                </a:solidFill>
              </a:rPr>
              <a:t>The handbooks below are some of our older service resources, many of which have not been revised for some time. Printed copies of these will be discontinued when current stocks expire.  </a:t>
            </a:r>
            <a:r>
              <a:rPr lang="en-US" sz="3600" dirty="0">
                <a:solidFill>
                  <a:schemeClr val="tx2">
                    <a:lumMod val="60000"/>
                    <a:lumOff val="40000"/>
                  </a:schemeClr>
                </a:solidFill>
              </a:rPr>
              <a:t>The handbooks below the note are at least 24 years old: phonelines, newsletters, outreach, and literature committee handbooks.</a:t>
            </a:r>
          </a:p>
        </p:txBody>
      </p:sp>
    </p:spTree>
    <p:extLst>
      <p:ext uri="{BB962C8B-B14F-4D97-AF65-F5344CB8AC3E}">
        <p14:creationId xmlns:p14="http://schemas.microsoft.com/office/powerpoint/2010/main" val="70060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64861"/>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21</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 World Services to remove the Hospitals and Institutions Handbook from the inventory.</a:t>
            </a:r>
          </a:p>
        </p:txBody>
      </p:sp>
      <p:sp>
        <p:nvSpPr>
          <p:cNvPr id="3" name="TextBox 2">
            <a:extLst>
              <a:ext uri="{FF2B5EF4-FFF2-40B4-BE49-F238E27FC236}">
                <a16:creationId xmlns:a16="http://schemas.microsoft.com/office/drawing/2014/main" id="{9A9E0E37-C6F3-45D2-36D5-7F83519AD91C}"/>
              </a:ext>
            </a:extLst>
          </p:cNvPr>
          <p:cNvSpPr txBox="1"/>
          <p:nvPr/>
        </p:nvSpPr>
        <p:spPr>
          <a:xfrm>
            <a:off x="1883303" y="3111641"/>
            <a:ext cx="7445114" cy="1200329"/>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remove an outdated service manual from WSO inventory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1906319"/>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648EC3F-4094-74C9-4F25-2A4853843D7B}"/>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AED532-AA02-63AF-8228-342BBFBBB9B2}"/>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75985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WSC Policies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p:txBody>
          <a:bodyPr/>
          <a:lstStyle/>
          <a:p>
            <a:r>
              <a:rPr lang="en-US" dirty="0"/>
              <a:t>Motions 22 – 25—</a:t>
            </a:r>
            <a:r>
              <a:rPr lang="en-US" i="1" dirty="0"/>
              <a:t>A Guide to World Services in NA </a:t>
            </a:r>
            <a:r>
              <a:rPr lang="en-US" dirty="0"/>
              <a:t> is a resource that may be helpful in considering these motions. It is posted at </a:t>
            </a:r>
            <a:r>
              <a:rPr lang="en-US" u="sng" dirty="0" err="1">
                <a:solidFill>
                  <a:srgbClr val="00B0F0"/>
                </a:solidFill>
              </a:rPr>
              <a:t>www.na.org</a:t>
            </a:r>
            <a:r>
              <a:rPr lang="en-US" u="sng">
                <a:solidFill>
                  <a:srgbClr val="00B0F0"/>
                </a:solidFill>
              </a:rPr>
              <a:t>/conference</a:t>
            </a:r>
            <a:r>
              <a:rPr lang="en-US"/>
              <a:t>.</a:t>
            </a:r>
            <a:endParaRPr lang="en-US" u="sng" dirty="0">
              <a:solidFill>
                <a:srgbClr val="00B0F0"/>
              </a:solidFill>
            </a:endParaRPr>
          </a:p>
        </p:txBody>
      </p:sp>
    </p:spTree>
    <p:extLst>
      <p:ext uri="{BB962C8B-B14F-4D97-AF65-F5344CB8AC3E}">
        <p14:creationId xmlns:p14="http://schemas.microsoft.com/office/powerpoint/2010/main" val="3511731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2608384"/>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22</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If any Motion or Proposal, in Content or Intent, has been submitted and failed to achieve consensus or adoption at two consecutive World Service Conferences, the previously proposed Content and Intent may not be suggested to the Fellowship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a:t>
            </a:r>
            <a:r>
              <a:rPr lang="en-US" sz="3600" i="1" dirty="0">
                <a:solidFill>
                  <a:schemeClr val="tx2">
                    <a:lumMod val="60000"/>
                    <a:lumOff val="40000"/>
                  </a:schemeClr>
                </a:solidFill>
              </a:rPr>
              <a:t>CAR </a:t>
            </a:r>
            <a:r>
              <a:rPr lang="en-US" sz="3600" dirty="0">
                <a:solidFill>
                  <a:schemeClr val="tx2">
                    <a:lumMod val="60000"/>
                    <a:lumOff val="40000"/>
                  </a:schemeClr>
                </a:solidFill>
              </a:rPr>
              <a:t>)/ Conference Approval Track (CAT) or at the WSC for one entire conference cycle.</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5" y="4709919"/>
            <a:ext cx="9467302" cy="1754326"/>
          </a:xfrm>
          <a:prstGeom prst="rect">
            <a:avLst/>
          </a:prstGeom>
          <a:noFill/>
        </p:spPr>
        <p:txBody>
          <a:bodyPr wrap="square" rtlCol="0">
            <a:spAutoFit/>
          </a:bodyPr>
          <a:lstStyle/>
          <a:p>
            <a:r>
              <a:rPr lang="en-US" sz="3600" b="1" dirty="0">
                <a:solidFill>
                  <a:schemeClr val="accent5"/>
                </a:solidFill>
              </a:rPr>
              <a:t>Maker:  </a:t>
            </a:r>
            <a:r>
              <a:rPr lang="en-US" sz="3600" dirty="0">
                <a:solidFill>
                  <a:schemeClr val="tx2">
                    <a:lumMod val="60000"/>
                    <a:lumOff val="40000"/>
                  </a:schemeClr>
                </a:solidFill>
              </a:rPr>
              <a:t>Southern California Region</a:t>
            </a:r>
          </a:p>
          <a:p>
            <a:r>
              <a:rPr lang="en-US" sz="3600" b="1" dirty="0">
                <a:solidFill>
                  <a:srgbClr val="9B236B"/>
                </a:solidFill>
              </a:rPr>
              <a:t>Intent:  </a:t>
            </a:r>
            <a:r>
              <a:rPr lang="en-US" sz="3600" dirty="0">
                <a:solidFill>
                  <a:schemeClr val="tx2">
                    <a:lumMod val="60000"/>
                    <a:lumOff val="40000"/>
                  </a:schemeClr>
                </a:solidFill>
              </a:rPr>
              <a:t>To use the Fellowship’s decision-making processes and time responsibly and effectively.</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434984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04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22</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329889" cy="5632311"/>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By temporarily setting aside ideas and motions that have not been developed fully, this motion gives the WSC the opportunity to focus its limited time and resources on issues that have garnered a wide attention and direction for the body to decide. It also allows the makers of these motions time to develop the idea and build greater understanding and consensus within the Fellowship. This motion allow us to improve in how we carry out our services and try to learn from challenges and processes that do not yield a consistent or beneficial result.</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22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22—World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86403D-44B9-2185-95DF-B0680373D95B}"/>
              </a:ext>
            </a:extLst>
          </p:cNvPr>
          <p:cNvSpPr txBox="1"/>
          <p:nvPr/>
        </p:nvSpPr>
        <p:spPr>
          <a:xfrm>
            <a:off x="1225503" y="937543"/>
            <a:ext cx="10742719" cy="6463308"/>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We understand and appreciate the underlying intention of this motion. This motion seems to be about better aligning our processes with consensus-based decision making: If the same idea has been discussed repeatedly and is not supported, to allow the conference to take some time before picking the idea up again.</a:t>
            </a:r>
          </a:p>
          <a:p>
            <a:pPr>
              <a:spcBef>
                <a:spcPts val="1200"/>
              </a:spcBef>
              <a:spcAft>
                <a:spcPts val="1200"/>
              </a:spcAft>
            </a:pPr>
            <a:r>
              <a:rPr lang="en-US" sz="3400" dirty="0">
                <a:solidFill>
                  <a:schemeClr val="tx2">
                    <a:lumMod val="60000"/>
                    <a:lumOff val="40000"/>
                  </a:schemeClr>
                </a:solidFill>
              </a:rPr>
              <a:t>We agree with that idea, but we believe the motion as it is written would be difficult to implement and could have unintended consequences. The motion says that an item with the same “content or intent” could not be introduced for a cycle if it is not adopted for two WSCs in a row. . . .</a:t>
            </a:r>
          </a:p>
          <a:p>
            <a:pPr>
              <a:spcBef>
                <a:spcPts val="1200"/>
              </a:spcBef>
              <a:spcAft>
                <a:spcPts val="1200"/>
              </a:spcAft>
            </a:pPr>
            <a:r>
              <a:rPr lang="en-US" sz="3400" dirty="0">
                <a:solidFill>
                  <a:schemeClr val="tx2">
                    <a:lumMod val="60000"/>
                    <a:lumOff val="40000"/>
                  </a:schemeClr>
                </a:solidFill>
              </a:rPr>
              <a:t>.</a:t>
            </a:r>
          </a:p>
        </p:txBody>
      </p:sp>
    </p:spTree>
    <p:extLst>
      <p:ext uri="{BB962C8B-B14F-4D97-AF65-F5344CB8AC3E}">
        <p14:creationId xmlns:p14="http://schemas.microsoft.com/office/powerpoint/2010/main" val="216714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22—World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86403D-44B9-2185-95DF-B0680373D95B}"/>
              </a:ext>
            </a:extLst>
          </p:cNvPr>
          <p:cNvSpPr txBox="1"/>
          <p:nvPr/>
        </p:nvSpPr>
        <p:spPr>
          <a:xfrm>
            <a:off x="1225503" y="937543"/>
            <a:ext cx="10742719" cy="4801314"/>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There are several potential challenges that we can see. Motions can easily have the same or similar intent while addressing very different issues. This motion itself, for instance, has the intent “To use the Fellowship’s decision-making processes and time responsibly and effectively.” It’s easy to imagine that same intent in a motion to cap the number of motions in old business or limit the amount of time the body can discuss a single item before making a decision. Those would be very different motions with the same intent. . . .</a:t>
            </a:r>
          </a:p>
        </p:txBody>
      </p:sp>
    </p:spTree>
    <p:extLst>
      <p:ext uri="{BB962C8B-B14F-4D97-AF65-F5344CB8AC3E}">
        <p14:creationId xmlns:p14="http://schemas.microsoft.com/office/powerpoint/2010/main" val="396055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22—World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86403D-44B9-2185-95DF-B0680373D95B}"/>
              </a:ext>
            </a:extLst>
          </p:cNvPr>
          <p:cNvSpPr txBox="1"/>
          <p:nvPr/>
        </p:nvSpPr>
        <p:spPr>
          <a:xfrm>
            <a:off x="1225503" y="937543"/>
            <a:ext cx="10742719" cy="4585871"/>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We are also not sure how the WSC would account for motions with minor differences. In addition, the motion doesn’t leave room for new information that might arise, which would motivate the WSC to want to consider the same issue again.</a:t>
            </a:r>
          </a:p>
          <a:p>
            <a:pPr>
              <a:spcBef>
                <a:spcPts val="1200"/>
              </a:spcBef>
              <a:spcAft>
                <a:spcPts val="1200"/>
              </a:spcAft>
            </a:pPr>
            <a:r>
              <a:rPr lang="en-US" sz="3400" dirty="0">
                <a:solidFill>
                  <a:schemeClr val="tx2">
                    <a:lumMod val="60000"/>
                    <a:lumOff val="40000"/>
                  </a:schemeClr>
                </a:solidFill>
              </a:rPr>
              <a:t>We appreciate the spirit of the motion. Vetting motions is a topic that has already come up as material for a Future of the WSC workgroup, and we believe a project workgroup could productively discuss the idea and recommend processes for consideration.</a:t>
            </a:r>
          </a:p>
        </p:txBody>
      </p:sp>
    </p:spTree>
    <p:extLst>
      <p:ext uri="{BB962C8B-B14F-4D97-AF65-F5344CB8AC3E}">
        <p14:creationId xmlns:p14="http://schemas.microsoft.com/office/powerpoint/2010/main" val="170617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2608384"/>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22</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If any Motion or Proposal, in Content or Intent, has been submitted and failed to achieve consensus or adoption at two consecutive World Service Conferences, the previously proposed Content and Intent may not be suggested to the Fellowship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a:t>
            </a:r>
            <a:r>
              <a:rPr lang="en-US" sz="3600" i="1" dirty="0">
                <a:solidFill>
                  <a:schemeClr val="tx2">
                    <a:lumMod val="60000"/>
                    <a:lumOff val="40000"/>
                  </a:schemeClr>
                </a:solidFill>
              </a:rPr>
              <a:t>CAR </a:t>
            </a:r>
            <a:r>
              <a:rPr lang="en-US" sz="3600" dirty="0">
                <a:solidFill>
                  <a:schemeClr val="tx2">
                    <a:lumMod val="60000"/>
                    <a:lumOff val="40000"/>
                  </a:schemeClr>
                </a:solidFill>
              </a:rPr>
              <a:t>)/ Conference Approval Track (CAT) or at the WSC for one entire conference cycle.</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5" y="4709919"/>
            <a:ext cx="5946727" cy="1754326"/>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use the Fellowship’s decision-making processes and time responsibly and effectively.</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434984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CA16AA6C-4375-C885-5EFE-A0B75BA9D404}"/>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710C97-8EBF-F7A1-F7A6-13608BD0F15B}"/>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00740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0"/>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449255" y="416689"/>
            <a:ext cx="8218025" cy="6157731"/>
          </a:xfrm>
        </p:spPr>
        <p:txBody>
          <a:bodyPr/>
          <a:lstStyle/>
          <a:p>
            <a:r>
              <a:rPr lang="en-US" sz="4800" dirty="0">
                <a:solidFill>
                  <a:schemeClr val="accent4"/>
                </a:solidFill>
              </a:rPr>
              <a:t>These </a:t>
            </a:r>
            <a:r>
              <a:rPr lang="en-US" sz="5400" dirty="0">
                <a:solidFill>
                  <a:schemeClr val="accent4"/>
                </a:solidFill>
              </a:rPr>
              <a:t>PowerPoint</a:t>
            </a:r>
            <a:r>
              <a:rPr lang="en-US" sz="4800" dirty="0">
                <a:solidFill>
                  <a:schemeClr val="accent4"/>
                </a:solidFill>
              </a:rPr>
              <a:t>s only cover the main points of the </a:t>
            </a:r>
            <a:r>
              <a:rPr lang="en-US" sz="4800" i="1" dirty="0">
                <a:solidFill>
                  <a:schemeClr val="accent4"/>
                </a:solidFill>
              </a:rPr>
              <a:t>CAR</a:t>
            </a:r>
            <a:r>
              <a:rPr lang="en-US" sz="4800" dirty="0">
                <a:solidFill>
                  <a:schemeClr val="accent4"/>
                </a:solidFill>
              </a:rPr>
              <a:t>.</a:t>
            </a:r>
            <a:br>
              <a:rPr lang="en-US" sz="4800" dirty="0">
                <a:solidFill>
                  <a:schemeClr val="accent4"/>
                </a:solidFill>
              </a:rPr>
            </a:br>
            <a:br>
              <a:rPr lang="en-US" sz="4800" dirty="0">
                <a:solidFill>
                  <a:schemeClr val="accent4"/>
                </a:solidFill>
              </a:rPr>
            </a:br>
            <a:r>
              <a:rPr lang="en-US" sz="4800" dirty="0">
                <a:solidFill>
                  <a:schemeClr val="accent4"/>
                </a:solidFill>
              </a:rPr>
              <a:t>We encourage all members to read the </a:t>
            </a:r>
            <a:r>
              <a:rPr lang="en-US" sz="4800" i="1" dirty="0">
                <a:solidFill>
                  <a:schemeClr val="accent4"/>
                </a:solidFill>
              </a:rPr>
              <a:t>CAR</a:t>
            </a:r>
            <a:r>
              <a:rPr lang="en-US" sz="4800" dirty="0">
                <a:solidFill>
                  <a:schemeClr val="accent4"/>
                </a:solidFill>
              </a:rPr>
              <a:t>  itself.</a:t>
            </a:r>
            <a:br>
              <a:rPr lang="en-US" sz="4800" dirty="0">
                <a:solidFill>
                  <a:schemeClr val="accent4"/>
                </a:solidFill>
              </a:rPr>
            </a:br>
            <a:br>
              <a:rPr lang="en-US" sz="4800" dirty="0">
                <a:solidFill>
                  <a:schemeClr val="accent4"/>
                </a:solidFill>
              </a:rPr>
            </a:br>
            <a:r>
              <a:rPr lang="en-US" sz="4800" dirty="0">
                <a:solidFill>
                  <a:schemeClr val="accent4"/>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2"/>
                </a:solidFill>
              </a:rPr>
            </a:br>
            <a:r>
              <a:rPr lang="en-US" sz="4800" dirty="0">
                <a:solidFill>
                  <a:schemeClr val="accent4"/>
                </a:solidFill>
              </a:rPr>
              <a:t>for the complete 2023 </a:t>
            </a:r>
            <a:r>
              <a:rPr lang="en-US" sz="4800" i="1" dirty="0">
                <a:solidFill>
                  <a:schemeClr val="accent4"/>
                </a:solidFill>
              </a:rPr>
              <a:t>CAR</a:t>
            </a:r>
            <a:r>
              <a:rPr lang="en-US" sz="4800" dirty="0">
                <a:solidFill>
                  <a:schemeClr val="accent4"/>
                </a:solidFill>
              </a:rPr>
              <a:t>.</a:t>
            </a:r>
            <a:endParaRPr lang="en-US" sz="4000" dirty="0">
              <a:solidFill>
                <a:schemeClr val="accent4"/>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870D8CD0-88AA-2CA2-C440-5E6EFAAB6E0D}"/>
              </a:ext>
            </a:extLst>
          </p:cNvPr>
          <p:cNvPicPr>
            <a:picLocks noChangeAspect="1"/>
          </p:cNvPicPr>
          <p:nvPr/>
        </p:nvPicPr>
        <p:blipFill rotWithShape="1">
          <a:blip r:embed="rId4"/>
          <a:srcRect b="21493"/>
          <a:stretch/>
        </p:blipFill>
        <p:spPr>
          <a:xfrm>
            <a:off x="10353496" y="5163531"/>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23</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in person and virtual World Service Conferences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739059" y="2361295"/>
            <a:ext cx="9467302" cy="4401205"/>
          </a:xfrm>
          <a:prstGeom prst="rect">
            <a:avLst/>
          </a:prstGeom>
          <a:noFill/>
        </p:spPr>
        <p:txBody>
          <a:bodyPr wrap="square" rtlCol="0">
            <a:spAutoFit/>
          </a:bodyPr>
          <a:lstStyle/>
          <a:p>
            <a:r>
              <a:rPr lang="en-US" sz="3600" b="1" dirty="0">
                <a:solidFill>
                  <a:schemeClr val="accent5"/>
                </a:solidFill>
              </a:rPr>
              <a:t>Maker:  </a:t>
            </a:r>
            <a:r>
              <a:rPr lang="en-US" sz="3600" dirty="0" err="1">
                <a:solidFill>
                  <a:schemeClr val="tx2">
                    <a:lumMod val="60000"/>
                    <a:lumOff val="40000"/>
                  </a:schemeClr>
                </a:solidFill>
              </a:rPr>
              <a:t>Kentuckiana</a:t>
            </a:r>
            <a:r>
              <a:rPr lang="en-US" sz="3600" dirty="0">
                <a:solidFill>
                  <a:schemeClr val="tx2">
                    <a:lumMod val="60000"/>
                    <a:lumOff val="40000"/>
                  </a:schemeClr>
                </a:solidFill>
              </a:rPr>
              <a:t> Bluegrass Appalachian Region</a:t>
            </a:r>
          </a:p>
          <a:p>
            <a:r>
              <a:rPr lang="en-US" sz="3200" b="1" dirty="0">
                <a:solidFill>
                  <a:schemeClr val="accent5"/>
                </a:solidFill>
              </a:rPr>
              <a:t>Co-makers:  </a:t>
            </a:r>
            <a:r>
              <a:rPr lang="en-US" sz="3200" dirty="0">
                <a:solidFill>
                  <a:schemeClr val="tx2">
                    <a:lumMod val="60000"/>
                    <a:lumOff val="40000"/>
                  </a:schemeClr>
                </a:solidFill>
              </a:rPr>
              <a:t>Upper Rocky Mountain Region, Russian-Speaking Zone, Western Russia Region, North-West Russia Region</a:t>
            </a:r>
          </a:p>
          <a:p>
            <a:r>
              <a:rPr lang="en-US" sz="3600" b="1" dirty="0">
                <a:solidFill>
                  <a:srgbClr val="9B236B"/>
                </a:solidFill>
              </a:rPr>
              <a:t>Intent:  </a:t>
            </a:r>
            <a:r>
              <a:rPr lang="en-US" sz="3600" dirty="0">
                <a:solidFill>
                  <a:schemeClr val="tx2">
                    <a:lumMod val="60000"/>
                    <a:lumOff val="40000"/>
                  </a:schemeClr>
                </a:solidFill>
              </a:rPr>
              <a:t>To allow the entire NA membership a better understanding of what takes place at the World Service Conference.</a:t>
            </a:r>
          </a:p>
          <a:p>
            <a:r>
              <a:rPr lang="en-US" sz="3600" b="1" dirty="0">
                <a:solidFill>
                  <a:srgbClr val="9B236B"/>
                </a:solidFill>
              </a:rPr>
              <a:t>Financial Impact: </a:t>
            </a:r>
            <a:r>
              <a:rPr lang="en-US" sz="3600" dirty="0">
                <a:solidFill>
                  <a:schemeClr val="tx2">
                    <a:lumMod val="60000"/>
                    <a:lumOff val="40000"/>
                  </a:schemeClr>
                </a:solidFill>
              </a:rPr>
              <a:t>The financial impact of this motion would depend on the technology we utilize.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23</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6001643"/>
          </a:xfrm>
          <a:prstGeom prst="rect">
            <a:avLst/>
          </a:prstGeom>
          <a:noFill/>
        </p:spPr>
        <p:txBody>
          <a:bodyPr wrap="square" rtlCol="0">
            <a:spAutoFit/>
          </a:bodyPr>
          <a:lstStyle/>
          <a:p>
            <a:pPr>
              <a:spcBef>
                <a:spcPts val="1200"/>
              </a:spcBef>
            </a:pPr>
            <a:r>
              <a:rPr lang="en-US" sz="3400" dirty="0">
                <a:solidFill>
                  <a:schemeClr val="tx2">
                    <a:lumMod val="60000"/>
                    <a:lumOff val="40000"/>
                  </a:schemeClr>
                </a:solidFill>
              </a:rPr>
              <a:t>“Our service structure depends on the integrity and effectiveness of our communications.” Concept 7. </a:t>
            </a:r>
          </a:p>
          <a:p>
            <a:pPr>
              <a:spcBef>
                <a:spcPts val="1200"/>
              </a:spcBef>
            </a:pPr>
            <a:r>
              <a:rPr lang="en-US" sz="3400" dirty="0">
                <a:solidFill>
                  <a:schemeClr val="tx2">
                    <a:lumMod val="60000"/>
                    <a:lumOff val="40000"/>
                  </a:schemeClr>
                </a:solidFill>
              </a:rPr>
              <a:t>This would provide an opportunity for the fellowship to gain a greater understanding of what takes place during the World Service Conference. Members in unseated regions can make better informed decisions regarding their local service bodies in relation to the whole NA fellowship. Service bodies that are requesting seating at the World Service Conference or members that are considering serving in a World Service Conference trusted servant position could better understand the responsibilities that they are volunteering for.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50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23</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3323987"/>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In </a:t>
            </a:r>
            <a:r>
              <a:rPr lang="en-US" sz="3500" i="1" dirty="0">
                <a:solidFill>
                  <a:schemeClr val="tx2">
                    <a:lumMod val="60000"/>
                    <a:lumOff val="40000"/>
                  </a:schemeClr>
                </a:solidFill>
              </a:rPr>
              <a:t>A Guide to World Services</a:t>
            </a:r>
            <a:r>
              <a:rPr lang="en-US" sz="3500" dirty="0">
                <a:solidFill>
                  <a:schemeClr val="tx2">
                    <a:lumMod val="60000"/>
                    <a:lumOff val="40000"/>
                  </a:schemeClr>
                </a:solidFill>
              </a:rPr>
              <a:t>, a statement could be added to the section currently titled “The Biennial Meeting of the World Service Conference” that states that at least the audio content of the World Service Conference is live streamed, being mindful to adhere to the principles protecting each member’s right to maintaining personal anonymity.</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614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4" y="937543"/>
            <a:ext cx="10656432" cy="6001643"/>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WSC participants make decisions that change the way business is done almost every conference. Some of those changes are procedural, and some are mechanical. In recent years, participants have made many decisions related to technology: using electronic “clickers” to vote, holding the first (and second) virtual WSC, making decisions by e-poll outside of session hours, e-polling initial straw polls in advance of the WSC, and more. The point is that operations of the WSC have changed at almost every conference with the consent of the participants. Sometimes participants decide to try something for one WSC and see if it seems to work well, in which case they can make a decision to implement it on an ongoing basis, and change WSC policy accordingly. . . . </a:t>
            </a:r>
          </a:p>
        </p:txBody>
      </p:sp>
    </p:spTree>
    <p:extLst>
      <p:ext uri="{BB962C8B-B14F-4D97-AF65-F5344CB8AC3E}">
        <p14:creationId xmlns:p14="http://schemas.microsoft.com/office/powerpoint/2010/main" val="98650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3" y="937543"/>
            <a:ext cx="10742719" cy="5663089"/>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Allowing participants to make decisions about the processes that affect the WSC meeting is significantly more nimble than making these types of changes through the </a:t>
            </a:r>
            <a:r>
              <a:rPr lang="en-US" sz="3200" i="1" dirty="0">
                <a:solidFill>
                  <a:schemeClr val="tx2">
                    <a:lumMod val="60000"/>
                    <a:lumOff val="40000"/>
                  </a:schemeClr>
                </a:solidFill>
              </a:rPr>
              <a:t>CAR</a:t>
            </a:r>
            <a:r>
              <a:rPr lang="en-US" sz="3200" dirty="0">
                <a:solidFill>
                  <a:schemeClr val="tx2">
                    <a:lumMod val="60000"/>
                    <a:lumOff val="40000"/>
                  </a:schemeClr>
                </a:solidFill>
              </a:rPr>
              <a:t>. Given the speed with which technology changes—and the challenges predicting the needs of the WSC in the wake of the pandemic—maintaining a nimble, responsive approach seems more realistic and prudent than mandating policy changes through </a:t>
            </a:r>
            <a:r>
              <a:rPr lang="en-US" sz="3200" i="1" dirty="0">
                <a:solidFill>
                  <a:schemeClr val="tx2">
                    <a:lumMod val="60000"/>
                    <a:lumOff val="40000"/>
                  </a:schemeClr>
                </a:solidFill>
              </a:rPr>
              <a:t>CAR</a:t>
            </a:r>
            <a:r>
              <a:rPr lang="en-US" sz="3200" dirty="0">
                <a:solidFill>
                  <a:schemeClr val="tx2">
                    <a:lumMod val="60000"/>
                    <a:lumOff val="40000"/>
                  </a:schemeClr>
                </a:solidFill>
              </a:rPr>
              <a:t>  motions. </a:t>
            </a:r>
          </a:p>
          <a:p>
            <a:pPr>
              <a:spcBef>
                <a:spcPts val="1200"/>
              </a:spcBef>
            </a:pPr>
            <a:r>
              <a:rPr lang="en-US" sz="3200" dirty="0">
                <a:solidFill>
                  <a:schemeClr val="tx2">
                    <a:lumMod val="60000"/>
                    <a:lumOff val="40000"/>
                  </a:schemeClr>
                </a:solidFill>
              </a:rPr>
              <a:t>The conference has already begun discussing options about streaming the WSC. We initially had this discussion in 2020, and the people who are most impacted—the participants whose anonymity was at stake—were not in consensus. . . . </a:t>
            </a:r>
          </a:p>
        </p:txBody>
      </p:sp>
    </p:spTree>
    <p:extLst>
      <p:ext uri="{BB962C8B-B14F-4D97-AF65-F5344CB8AC3E}">
        <p14:creationId xmlns:p14="http://schemas.microsoft.com/office/powerpoint/2010/main" val="505157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3" y="937543"/>
            <a:ext cx="10742719" cy="5663089"/>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It’s one of the topics that the board asked participants about in May at the interim conference meeting to get a sense of what participants were comfortable with, given anonymity concerns. This is an ongoing discussion.</a:t>
            </a:r>
          </a:p>
          <a:p>
            <a:pPr>
              <a:spcBef>
                <a:spcPts val="1200"/>
              </a:spcBef>
            </a:pPr>
            <a:r>
              <a:rPr lang="en-US" sz="3200" dirty="0">
                <a:solidFill>
                  <a:schemeClr val="tx2">
                    <a:lumMod val="60000"/>
                    <a:lumOff val="40000"/>
                  </a:schemeClr>
                </a:solidFill>
              </a:rPr>
              <a:t>The last two WSCs have been streamed from Zoom to YouTube. The main language of the Zoom connection, which is English, is currently the only Zoom feed that can be streamed. Our plans are to also stream WSC 2023, at a minimum in audio, if conference participants concur. We believe that is what the motion is asking for, and we maintain that these types of operational decisions should be left to the WSC to decide and not mandated through a </a:t>
            </a:r>
            <a:r>
              <a:rPr lang="en-US" sz="3200" i="1" dirty="0">
                <a:solidFill>
                  <a:schemeClr val="tx2">
                    <a:lumMod val="60000"/>
                    <a:lumOff val="40000"/>
                  </a:schemeClr>
                </a:solidFill>
              </a:rPr>
              <a:t>CAR</a:t>
            </a:r>
            <a:r>
              <a:rPr lang="en-US" sz="3200" dirty="0">
                <a:solidFill>
                  <a:schemeClr val="tx2">
                    <a:lumMod val="60000"/>
                    <a:lumOff val="40000"/>
                  </a:schemeClr>
                </a:solidFill>
              </a:rPr>
              <a:t>  motion. . . .</a:t>
            </a:r>
          </a:p>
        </p:txBody>
      </p:sp>
    </p:spTree>
    <p:extLst>
      <p:ext uri="{BB962C8B-B14F-4D97-AF65-F5344CB8AC3E}">
        <p14:creationId xmlns:p14="http://schemas.microsoft.com/office/powerpoint/2010/main" val="1312228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3" y="937543"/>
            <a:ext cx="10742719" cy="5170646"/>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It is worth noting that 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3200" u="sng" dirty="0" err="1">
                <a:solidFill>
                  <a:srgbClr val="00B0F0"/>
                </a:solidFill>
              </a:rPr>
              <a:t>www.na.org</a:t>
            </a:r>
            <a:r>
              <a:rPr lang="en-US" sz="3200" u="sng" dirty="0">
                <a:solidFill>
                  <a:srgbClr val="00B0F0"/>
                </a:solidFill>
              </a:rPr>
              <a:t>/</a:t>
            </a:r>
            <a:r>
              <a:rPr lang="en-US" sz="3200" u="sng" dirty="0" err="1">
                <a:solidFill>
                  <a:srgbClr val="00B0F0"/>
                </a:solidFill>
              </a:rPr>
              <a:t>webarchive</a:t>
            </a:r>
            <a:r>
              <a:rPr lang="en-US" sz="3200" dirty="0">
                <a:solidFill>
                  <a:srgbClr val="00B0F0"/>
                </a:solidFill>
              </a:rPr>
              <a:t> </a:t>
            </a:r>
            <a:r>
              <a:rPr lang="en-US" sz="3200" dirty="0">
                <a:solidFill>
                  <a:schemeClr val="tx2">
                    <a:lumMod val="60000"/>
                    <a:lumOff val="40000"/>
                  </a:schemeClr>
                </a:solidFill>
              </a:rPr>
              <a:t>as well.</a:t>
            </a:r>
          </a:p>
          <a:p>
            <a:pPr>
              <a:spcBef>
                <a:spcPts val="1200"/>
              </a:spcBef>
            </a:pPr>
            <a:r>
              <a:rPr lang="en-US" sz="3200" dirty="0">
                <a:solidFill>
                  <a:schemeClr val="tx2">
                    <a:lumMod val="60000"/>
                    <a:lumOff val="40000"/>
                  </a:schemeClr>
                </a:solidFill>
              </a:rPr>
              <a:t>Again, these types of decisions should be left to conference participants to decide. </a:t>
            </a:r>
          </a:p>
        </p:txBody>
      </p:sp>
    </p:spTree>
    <p:extLst>
      <p:ext uri="{BB962C8B-B14F-4D97-AF65-F5344CB8AC3E}">
        <p14:creationId xmlns:p14="http://schemas.microsoft.com/office/powerpoint/2010/main" val="701649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23</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in person and virtual World Service Conferences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791094" y="2576073"/>
            <a:ext cx="5570210" cy="2862322"/>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allow the entire NA membership a better understanding of what takes place at the World Service Conference.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7BB6E979-5791-F106-C03F-EF19202AD05F}"/>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0DB1E1-CC86-78E2-202F-AF52C037946D}"/>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164703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24</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Conference Participant webinars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147312" y="2413054"/>
            <a:ext cx="11139577" cy="4285789"/>
          </a:xfrm>
          <a:prstGeom prst="rect">
            <a:avLst/>
          </a:prstGeom>
          <a:noFill/>
        </p:spPr>
        <p:txBody>
          <a:bodyPr wrap="square" rtlCol="0">
            <a:spAutoFit/>
          </a:bodyPr>
          <a:lstStyle/>
          <a:p>
            <a:r>
              <a:rPr lang="en-US" sz="3500" b="1" dirty="0">
                <a:solidFill>
                  <a:schemeClr val="accent5"/>
                </a:solidFill>
              </a:rPr>
              <a:t>Maker:  </a:t>
            </a:r>
            <a:r>
              <a:rPr lang="en-US" sz="3500" dirty="0" err="1">
                <a:solidFill>
                  <a:schemeClr val="tx2">
                    <a:lumMod val="60000"/>
                    <a:lumOff val="40000"/>
                  </a:schemeClr>
                </a:solidFill>
              </a:rPr>
              <a:t>Kentuckiana</a:t>
            </a:r>
            <a:r>
              <a:rPr lang="en-US" sz="3500" dirty="0">
                <a:solidFill>
                  <a:schemeClr val="tx2">
                    <a:lumMod val="60000"/>
                    <a:lumOff val="40000"/>
                  </a:schemeClr>
                </a:solidFill>
              </a:rPr>
              <a:t> Bluegrass Appalachian Region</a:t>
            </a:r>
          </a:p>
          <a:p>
            <a:r>
              <a:rPr lang="en-US" sz="3200" b="1" dirty="0">
                <a:solidFill>
                  <a:schemeClr val="accent5"/>
                </a:solidFill>
              </a:rPr>
              <a:t>Co-makers:  </a:t>
            </a:r>
            <a:r>
              <a:rPr lang="en-US" sz="3200" dirty="0">
                <a:solidFill>
                  <a:schemeClr val="tx2">
                    <a:lumMod val="60000"/>
                    <a:lumOff val="40000"/>
                  </a:schemeClr>
                </a:solidFill>
              </a:rPr>
              <a:t>Upper Rocky Mountain Region, Russian-Speaking Zone, Western Russia Region, North-West Russia Region</a:t>
            </a:r>
          </a:p>
          <a:p>
            <a:r>
              <a:rPr lang="en-US" sz="3500" b="1" dirty="0">
                <a:solidFill>
                  <a:srgbClr val="9B236B"/>
                </a:solidFill>
              </a:rPr>
              <a:t>Intent:  </a:t>
            </a:r>
            <a:r>
              <a:rPr lang="en-US" sz="3500" dirty="0">
                <a:solidFill>
                  <a:schemeClr val="tx2">
                    <a:lumMod val="60000"/>
                    <a:lumOff val="40000"/>
                  </a:schemeClr>
                </a:solidFill>
              </a:rPr>
              <a:t>To allow the entire NA membership a better understanding of what takes place during CP Webinars.</a:t>
            </a:r>
          </a:p>
          <a:p>
            <a:r>
              <a:rPr lang="en-US" sz="3475" b="1" dirty="0">
                <a:solidFill>
                  <a:srgbClr val="9B236B"/>
                </a:solidFill>
              </a:rPr>
              <a:t>Financial Impact: </a:t>
            </a:r>
            <a:r>
              <a:rPr lang="en-US" sz="3475" dirty="0">
                <a:solidFill>
                  <a:schemeClr val="tx2">
                    <a:lumMod val="60000"/>
                    <a:lumOff val="40000"/>
                  </a:schemeClr>
                </a:solidFill>
              </a:rPr>
              <a:t>The cost would depend on the method used to stream, but would likely not cost anything above the expense already involved with making the WSC accessible to all participants.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8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24</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5632311"/>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“Our service structure depends on the integrity and effectiveness of our communications.” Concept 7. </a:t>
            </a:r>
          </a:p>
          <a:p>
            <a:pPr>
              <a:spcBef>
                <a:spcPts val="1200"/>
              </a:spcBef>
            </a:pPr>
            <a:r>
              <a:rPr lang="en-US" sz="3500" dirty="0">
                <a:solidFill>
                  <a:schemeClr val="tx2">
                    <a:lumMod val="60000"/>
                    <a:lumOff val="40000"/>
                  </a:schemeClr>
                </a:solidFill>
              </a:rPr>
              <a:t>This would provide an opportunity for the fellowship to gain a greater understanding of what takes place during the Conference Participants Webinars. Members in unseated regions can make better informed decisions regarding their local service bodies in relation to the whole NA fellowship. Service bodies that are requesting seating at the WSC or members that are considering serving in a CP trusted servant position could better understand the responsibilities that they are volunteering for.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81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Public Relations and Hospitals &amp; Institutions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p:txBody>
          <a:bodyPr/>
          <a:lstStyle/>
          <a:p>
            <a:r>
              <a:rPr lang="en-US" dirty="0"/>
              <a:t>Motions 19 – 21—page 54 of the </a:t>
            </a:r>
            <a:r>
              <a:rPr lang="en-US" i="1" dirty="0"/>
              <a:t>Conference Agenda Report  </a:t>
            </a:r>
            <a:r>
              <a:rPr lang="en-US" dirty="0"/>
              <a:t>contains a list of resources that may be helpful when considering these motions</a:t>
            </a:r>
          </a:p>
        </p:txBody>
      </p:sp>
    </p:spTree>
    <p:extLst>
      <p:ext uri="{BB962C8B-B14F-4D97-AF65-F5344CB8AC3E}">
        <p14:creationId xmlns:p14="http://schemas.microsoft.com/office/powerpoint/2010/main" val="3741866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24</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3323987"/>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In </a:t>
            </a:r>
            <a:r>
              <a:rPr lang="en-US" sz="3500" i="1" dirty="0">
                <a:solidFill>
                  <a:schemeClr val="tx2">
                    <a:lumMod val="60000"/>
                    <a:lumOff val="40000"/>
                  </a:schemeClr>
                </a:solidFill>
              </a:rPr>
              <a:t>A Guide to World Services</a:t>
            </a:r>
            <a:r>
              <a:rPr lang="en-US" sz="3500" dirty="0">
                <a:solidFill>
                  <a:schemeClr val="tx2">
                    <a:lumMod val="60000"/>
                    <a:lumOff val="40000"/>
                  </a:schemeClr>
                </a:solidFill>
              </a:rPr>
              <a:t>, a statement could be added to the bottom of the list that states that at least the audio of the CP webinars is live streamed, being mindful to adhere to the principles protecting each member’s right to maintain personal anonymity. CP Webinars otherwise have no policy directly set in </a:t>
            </a:r>
            <a:r>
              <a:rPr lang="en-US" sz="3500" i="1" dirty="0">
                <a:solidFill>
                  <a:schemeClr val="tx2">
                    <a:lumMod val="60000"/>
                    <a:lumOff val="40000"/>
                  </a:schemeClr>
                </a:solidFill>
              </a:rPr>
              <a:t>GTWS</a:t>
            </a:r>
            <a:r>
              <a:rPr lang="en-US" sz="3500" dirty="0">
                <a:solidFill>
                  <a:schemeClr val="tx2">
                    <a:lumMod val="60000"/>
                    <a:lumOff val="40000"/>
                  </a:schemeClr>
                </a:solidFill>
              </a:rPr>
              <a:t>  at this time.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222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D5B6C-CD32-2FFC-99B3-E1142E6EF1DF}"/>
              </a:ext>
            </a:extLst>
          </p:cNvPr>
          <p:cNvSpPr txBox="1"/>
          <p:nvPr/>
        </p:nvSpPr>
        <p:spPr>
          <a:xfrm>
            <a:off x="1225503" y="937543"/>
            <a:ext cx="10742719" cy="5416868"/>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Allowing participants to make decisions about the processes that affect their meetings, including conference participant web meetings, is significantly more nimble than making these types of changes through the </a:t>
            </a:r>
            <a:r>
              <a:rPr lang="en-US" sz="2800" i="1" dirty="0">
                <a:solidFill>
                  <a:schemeClr val="tx2">
                    <a:lumMod val="60000"/>
                    <a:lumOff val="40000"/>
                  </a:schemeClr>
                </a:solidFill>
              </a:rPr>
              <a:t>CAR</a:t>
            </a:r>
            <a:r>
              <a:rPr lang="en-US" sz="2800" dirty="0">
                <a:solidFill>
                  <a:schemeClr val="tx2">
                    <a:lumMod val="60000"/>
                    <a:lumOff val="40000"/>
                  </a:schemeClr>
                </a:solidFill>
              </a:rPr>
              <a:t>. Given the speed with which technology changes, maintaining a nimble responsive approach seems more realistic and prudent than mandating policy changes through </a:t>
            </a:r>
            <a:r>
              <a:rPr lang="en-US" sz="2800" i="1" dirty="0">
                <a:solidFill>
                  <a:schemeClr val="tx2">
                    <a:lumMod val="60000"/>
                    <a:lumOff val="40000"/>
                  </a:schemeClr>
                </a:solidFill>
              </a:rPr>
              <a:t>CAR</a:t>
            </a:r>
            <a:r>
              <a:rPr lang="en-US" sz="2800" dirty="0">
                <a:solidFill>
                  <a:schemeClr val="tx2">
                    <a:lumMod val="60000"/>
                    <a:lumOff val="40000"/>
                  </a:schemeClr>
                </a:solidFill>
              </a:rPr>
              <a:t>  motions. Sometimes participants decide to do something on a trial basis, and if it works well, they can decide to implement it on an ongoing basis and change policy accordingly. </a:t>
            </a:r>
          </a:p>
          <a:p>
            <a:pPr>
              <a:spcBef>
                <a:spcPts val="1200"/>
              </a:spcBef>
            </a:pPr>
            <a:r>
              <a:rPr lang="en-US" sz="2800" dirty="0">
                <a:solidFill>
                  <a:schemeClr val="tx2">
                    <a:lumMod val="60000"/>
                    <a:lumOff val="40000"/>
                  </a:schemeClr>
                </a:solidFill>
              </a:rPr>
              <a:t>The conference has already begun discussing options about streaming the WSC meeting itself. We initially had this discussion in 2020, and the people who are most impacted—the participants whose anonymity was at stake—were not in consensus. . . .</a:t>
            </a:r>
          </a:p>
        </p:txBody>
      </p:sp>
    </p:spTree>
    <p:extLst>
      <p:ext uri="{BB962C8B-B14F-4D97-AF65-F5344CB8AC3E}">
        <p14:creationId xmlns:p14="http://schemas.microsoft.com/office/powerpoint/2010/main" val="616542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D5B6C-CD32-2FFC-99B3-E1142E6EF1DF}"/>
              </a:ext>
            </a:extLst>
          </p:cNvPr>
          <p:cNvSpPr txBox="1"/>
          <p:nvPr/>
        </p:nvSpPr>
        <p:spPr>
          <a:xfrm>
            <a:off x="1225503" y="937543"/>
            <a:ext cx="10742719" cy="5416868"/>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It’s one of the topics that the board asked participants about in May at the interim conference meeting to get a sense of what participants were comfortable with, given anonymity concerns. Whether to stream the WSC is an ongoing discussion.</a:t>
            </a:r>
          </a:p>
          <a:p>
            <a:pPr>
              <a:spcBef>
                <a:spcPts val="1200"/>
              </a:spcBef>
            </a:pPr>
            <a:r>
              <a:rPr lang="en-US" sz="2800" dirty="0">
                <a:solidFill>
                  <a:schemeClr val="tx2">
                    <a:lumMod val="60000"/>
                    <a:lumOff val="40000"/>
                  </a:schemeClr>
                </a:solidFill>
              </a:rPr>
              <a:t>Participants have not had the same discussion about streaming the CP web meetings, though when participants were polled about opening the CP discussion board for public viewing at WSC 2018, they did not support the idea. Conference participant web meetings happen throughout the cycle. Not all participants attend, and they focus on reporting, discussion, and questions and answers. They utilize interpretation feeds in multiple languages, none of which could be streamed, and they often feature small-group discussion, which also would not be able to be streamed. . . .</a:t>
            </a:r>
          </a:p>
        </p:txBody>
      </p:sp>
    </p:spTree>
    <p:extLst>
      <p:ext uri="{BB962C8B-B14F-4D97-AF65-F5344CB8AC3E}">
        <p14:creationId xmlns:p14="http://schemas.microsoft.com/office/powerpoint/2010/main" val="2220745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D5B6C-CD32-2FFC-99B3-E1142E6EF1DF}"/>
              </a:ext>
            </a:extLst>
          </p:cNvPr>
          <p:cNvSpPr txBox="1"/>
          <p:nvPr/>
        </p:nvSpPr>
        <p:spPr>
          <a:xfrm>
            <a:off x="1225503" y="937543"/>
            <a:ext cx="10966497" cy="5570756"/>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2800" u="sng" dirty="0" err="1">
                <a:solidFill>
                  <a:srgbClr val="00B0F0"/>
                </a:solidFill>
              </a:rPr>
              <a:t>www.na.org</a:t>
            </a:r>
            <a:r>
              <a:rPr lang="en-US" sz="2800" u="sng" dirty="0">
                <a:solidFill>
                  <a:srgbClr val="00B0F0"/>
                </a:solidFill>
              </a:rPr>
              <a:t>/</a:t>
            </a:r>
            <a:r>
              <a:rPr lang="en-US" sz="2800" u="sng" dirty="0" err="1">
                <a:solidFill>
                  <a:srgbClr val="00B0F0"/>
                </a:solidFill>
              </a:rPr>
              <a:t>webarchive</a:t>
            </a:r>
            <a:r>
              <a:rPr lang="en-US" sz="2800" dirty="0">
                <a:solidFill>
                  <a:srgbClr val="00B0F0"/>
                </a:solidFill>
              </a:rPr>
              <a:t> </a:t>
            </a:r>
            <a:r>
              <a:rPr lang="en-US" sz="2800" dirty="0">
                <a:solidFill>
                  <a:schemeClr val="tx2">
                    <a:lumMod val="60000"/>
                    <a:lumOff val="40000"/>
                  </a:schemeClr>
                </a:solidFill>
              </a:rPr>
              <a:t>as well. </a:t>
            </a:r>
          </a:p>
          <a:p>
            <a:pPr>
              <a:spcBef>
                <a:spcPts val="1200"/>
              </a:spcBef>
            </a:pPr>
            <a:r>
              <a:rPr lang="en-US" sz="2800" dirty="0">
                <a:solidFill>
                  <a:schemeClr val="tx2">
                    <a:lumMod val="60000"/>
                    <a:lumOff val="40000"/>
                  </a:schemeClr>
                </a:solidFill>
              </a:rPr>
              <a:t>We post reports summarizing conference participant web meetings to the CP Dropbox. Participants are welcome to share these reports if there is interest, but again, interest seems to be minimal. We would like to be able to align our limited human resources where they can be the most beneficial.</a:t>
            </a:r>
          </a:p>
          <a:p>
            <a:pPr>
              <a:spcBef>
                <a:spcPts val="1200"/>
              </a:spcBef>
            </a:pPr>
            <a:r>
              <a:rPr lang="en-US" sz="2800" dirty="0">
                <a:solidFill>
                  <a:schemeClr val="tx2">
                    <a:lumMod val="60000"/>
                    <a:lumOff val="40000"/>
                  </a:schemeClr>
                </a:solidFill>
              </a:rPr>
              <a:t>Again, these types of operational decisions should be left to conference participants to decide and not mandated through a </a:t>
            </a:r>
            <a:r>
              <a:rPr lang="en-US" sz="2800" i="1" dirty="0">
                <a:solidFill>
                  <a:schemeClr val="tx2">
                    <a:lumMod val="60000"/>
                    <a:lumOff val="40000"/>
                  </a:schemeClr>
                </a:solidFill>
              </a:rPr>
              <a:t>CAR</a:t>
            </a:r>
            <a:r>
              <a:rPr lang="en-US" sz="2800" dirty="0">
                <a:solidFill>
                  <a:schemeClr val="tx2">
                    <a:lumMod val="60000"/>
                    <a:lumOff val="40000"/>
                  </a:schemeClr>
                </a:solidFill>
              </a:rPr>
              <a:t>  motion. </a:t>
            </a:r>
          </a:p>
        </p:txBody>
      </p:sp>
    </p:spTree>
    <p:extLst>
      <p:ext uri="{BB962C8B-B14F-4D97-AF65-F5344CB8AC3E}">
        <p14:creationId xmlns:p14="http://schemas.microsoft.com/office/powerpoint/2010/main" val="321504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24</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Conference Participant webinars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791094" y="2576073"/>
            <a:ext cx="5278217" cy="2308324"/>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allow the entire NA membership a better understanding of what takes place during CP Webinars.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4536C5E8-FABC-5F38-A8E9-555C68D64E60}"/>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670D82-A557-0CFD-7FEE-CE677DEA4E17}"/>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206636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1241643"/>
            <a:ext cx="10321836"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ts val="44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25</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votes and straw polls on motions that were included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or the Conference Approval Track, not to include election ballots, will be displayed in real time for all Conference Participants to see, showing who voted and how they voted. </a:t>
            </a:r>
          </a:p>
        </p:txBody>
      </p:sp>
      <p:sp>
        <p:nvSpPr>
          <p:cNvPr id="3" name="TextBox 2">
            <a:extLst>
              <a:ext uri="{FF2B5EF4-FFF2-40B4-BE49-F238E27FC236}">
                <a16:creationId xmlns:a16="http://schemas.microsoft.com/office/drawing/2014/main" id="{9A9E0E37-C6F3-45D2-36D5-7F83519AD91C}"/>
              </a:ext>
            </a:extLst>
          </p:cNvPr>
          <p:cNvSpPr txBox="1"/>
          <p:nvPr/>
        </p:nvSpPr>
        <p:spPr>
          <a:xfrm>
            <a:off x="1311792" y="3063136"/>
            <a:ext cx="10852741" cy="3901068"/>
          </a:xfrm>
          <a:prstGeom prst="rect">
            <a:avLst/>
          </a:prstGeom>
          <a:noFill/>
        </p:spPr>
        <p:txBody>
          <a:bodyPr wrap="square" rtlCol="0">
            <a:spAutoFit/>
          </a:bodyPr>
          <a:lstStyle/>
          <a:p>
            <a:pPr>
              <a:lnSpc>
                <a:spcPts val="3340"/>
              </a:lnSpc>
            </a:pPr>
            <a:r>
              <a:rPr lang="en-US" sz="3200" b="1" dirty="0">
                <a:solidFill>
                  <a:schemeClr val="accent5"/>
                </a:solidFill>
              </a:rPr>
              <a:t>Maker:  </a:t>
            </a:r>
            <a:r>
              <a:rPr lang="en-US" sz="3200" dirty="0" err="1">
                <a:solidFill>
                  <a:schemeClr val="tx2">
                    <a:lumMod val="60000"/>
                    <a:lumOff val="40000"/>
                  </a:schemeClr>
                </a:solidFill>
              </a:rPr>
              <a:t>Kentuckiana</a:t>
            </a:r>
            <a:r>
              <a:rPr lang="en-US" sz="3200" dirty="0">
                <a:solidFill>
                  <a:schemeClr val="tx2">
                    <a:lumMod val="60000"/>
                    <a:lumOff val="40000"/>
                  </a:schemeClr>
                </a:solidFill>
              </a:rPr>
              <a:t> Bluegrass Appalachian Region</a:t>
            </a:r>
          </a:p>
          <a:p>
            <a:pPr>
              <a:lnSpc>
                <a:spcPts val="3340"/>
              </a:lnSpc>
            </a:pPr>
            <a:r>
              <a:rPr lang="en-US" sz="2900" b="1" dirty="0">
                <a:solidFill>
                  <a:schemeClr val="accent5"/>
                </a:solidFill>
              </a:rPr>
              <a:t>Co-makers:  </a:t>
            </a:r>
            <a:r>
              <a:rPr lang="en-US" sz="2900" dirty="0">
                <a:solidFill>
                  <a:schemeClr val="tx2">
                    <a:lumMod val="60000"/>
                    <a:lumOff val="40000"/>
                  </a:schemeClr>
                </a:solidFill>
              </a:rPr>
              <a:t>Russian-Speaking Zone, Western Russia Region, North-West Russia Region</a:t>
            </a:r>
          </a:p>
          <a:p>
            <a:pPr>
              <a:lnSpc>
                <a:spcPts val="3340"/>
              </a:lnSpc>
            </a:pPr>
            <a:r>
              <a:rPr lang="en-US" sz="3200" b="1" dirty="0">
                <a:solidFill>
                  <a:srgbClr val="9B236B"/>
                </a:solidFill>
              </a:rPr>
              <a:t>Intent:  </a:t>
            </a:r>
            <a:r>
              <a:rPr lang="en-US" sz="3200" dirty="0">
                <a:solidFill>
                  <a:schemeClr val="tx2">
                    <a:lumMod val="60000"/>
                    <a:lumOff val="40000"/>
                  </a:schemeClr>
                </a:solidFill>
              </a:rPr>
              <a:t>To see how each Conference Participant votes on each motion.</a:t>
            </a:r>
          </a:p>
          <a:p>
            <a:pPr>
              <a:lnSpc>
                <a:spcPts val="3340"/>
              </a:lnSpc>
            </a:pPr>
            <a:r>
              <a:rPr lang="en-US" sz="3200" b="1" dirty="0">
                <a:solidFill>
                  <a:srgbClr val="9B236B"/>
                </a:solidFill>
              </a:rPr>
              <a:t>Financial Impact: </a:t>
            </a:r>
            <a:r>
              <a:rPr lang="en-US" sz="3200" dirty="0">
                <a:solidFill>
                  <a:schemeClr val="tx2">
                    <a:lumMod val="60000"/>
                    <a:lumOff val="40000"/>
                  </a:schemeClr>
                </a:solidFill>
              </a:rPr>
              <a:t>This would require new voting technology, and the cost is uncertain. </a:t>
            </a:r>
          </a:p>
          <a:p>
            <a:pPr>
              <a:lnSpc>
                <a:spcPts val="3340"/>
              </a:lnSpc>
            </a:pPr>
            <a:r>
              <a:rPr lang="en-US" sz="3200" b="1" dirty="0">
                <a:solidFill>
                  <a:srgbClr val="9B236B"/>
                </a:solidFill>
              </a:rPr>
              <a:t>Policy Affected:  </a:t>
            </a:r>
            <a:r>
              <a:rPr lang="en-US" sz="3200" i="1" dirty="0">
                <a:solidFill>
                  <a:schemeClr val="tx2">
                    <a:lumMod val="60000"/>
                    <a:lumOff val="40000"/>
                  </a:schemeClr>
                </a:solidFill>
              </a:rPr>
              <a:t>A Guide to World Services in NA</a:t>
            </a:r>
            <a:r>
              <a:rPr lang="en-US" sz="3200" dirty="0">
                <a:solidFill>
                  <a:schemeClr val="tx2">
                    <a:lumMod val="60000"/>
                    <a:lumOff val="40000"/>
                  </a:schemeClr>
                </a:solidFill>
              </a:rPr>
              <a:t>  WSC Decision Making Processes Addendum, currently page 67–68. (The current policy is shown on page 60 of the </a:t>
            </a:r>
            <a:r>
              <a:rPr lang="en-US" sz="3200" i="1" dirty="0">
                <a:solidFill>
                  <a:schemeClr val="tx2">
                    <a:lumMod val="60000"/>
                    <a:lumOff val="40000"/>
                  </a:schemeClr>
                </a:solidFill>
              </a:rPr>
              <a:t>CAR</a:t>
            </a:r>
            <a:r>
              <a:rPr lang="en-US" sz="3200" dirty="0">
                <a:solidFill>
                  <a:schemeClr val="tx2">
                    <a:lumMod val="60000"/>
                    <a:lumOff val="40000"/>
                  </a:schemeClr>
                </a:solidFill>
              </a:rPr>
              <a:t>.)</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983101"/>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694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25</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5247590"/>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This information would be helpful to understand where other Conference Participants stand with their decisions, if a Conference Participant is still unsure of what their vote will be. “Our service structure depends on the integrity and effectiveness of our communications.” Concept 7. </a:t>
            </a:r>
          </a:p>
          <a:p>
            <a:pPr>
              <a:spcBef>
                <a:spcPts val="1200"/>
              </a:spcBef>
            </a:pPr>
            <a:r>
              <a:rPr lang="en-US" sz="3500" dirty="0">
                <a:solidFill>
                  <a:schemeClr val="tx2">
                    <a:lumMod val="60000"/>
                    <a:lumOff val="40000"/>
                  </a:schemeClr>
                </a:solidFill>
              </a:rPr>
              <a:t>We believe each individual Conference Participant’s decision on each topic is valuable information in forming Consensus. </a:t>
            </a:r>
          </a:p>
          <a:p>
            <a:pPr>
              <a:spcBef>
                <a:spcPts val="1200"/>
              </a:spcBef>
            </a:pPr>
            <a:r>
              <a:rPr lang="en-US" sz="3500" dirty="0">
                <a:solidFill>
                  <a:schemeClr val="tx2">
                    <a:lumMod val="60000"/>
                    <a:lumOff val="40000"/>
                  </a:schemeClr>
                </a:solidFill>
              </a:rPr>
              <a:t>Our Fellowship goes to great lengths to encourage and ensure a diverse WSC population.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4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25</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823062" cy="5632311"/>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When we utilize secret ballots, we lose helpful information that may not get communicated from Conference Participants that have difficulty expressing themselves in the English language. Some Conference Participants are not called on or lack the verbal communication skills to participate during open discussion and debate. With a public ballot voting system, we would be shown the information of how they voted, even if we weren’t given an opportunity to hear why they voted that way.</a:t>
            </a:r>
          </a:p>
          <a:p>
            <a:pPr>
              <a:spcBef>
                <a:spcPts val="1200"/>
              </a:spcBef>
            </a:pPr>
            <a:r>
              <a:rPr lang="en-US" sz="3500" dirty="0">
                <a:solidFill>
                  <a:schemeClr val="tx2">
                    <a:lumMod val="60000"/>
                    <a:lumOff val="40000"/>
                  </a:schemeClr>
                </a:solidFill>
              </a:rPr>
              <a:t>We appreciate the amount of information shared in a roll call vote process, and the efficiency of the standard voting process. .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237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25</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2939266"/>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By changing the settings in the handheld clickers, we can have the best of both processes.</a:t>
            </a:r>
          </a:p>
          <a:p>
            <a:pPr>
              <a:spcBef>
                <a:spcPts val="1200"/>
              </a:spcBef>
            </a:pPr>
            <a:r>
              <a:rPr lang="en-US" sz="3500" dirty="0">
                <a:solidFill>
                  <a:schemeClr val="tx2">
                    <a:lumMod val="60000"/>
                    <a:lumOff val="40000"/>
                  </a:schemeClr>
                </a:solidFill>
              </a:rPr>
              <a:t>Conference Participants who do not possess specific decisions by the time they reach the WSC can benefit from seeing the diversity of their peer communities’ choices.</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400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4E81D4-79F5-544B-8985-606661FF7014}"/>
              </a:ext>
            </a:extLst>
          </p:cNvPr>
          <p:cNvSpPr txBox="1"/>
          <p:nvPr/>
        </p:nvSpPr>
        <p:spPr>
          <a:xfrm>
            <a:off x="1311791" y="937543"/>
            <a:ext cx="10880209" cy="6001643"/>
          </a:xfrm>
          <a:prstGeom prst="rect">
            <a:avLst/>
          </a:prstGeom>
          <a:noFill/>
        </p:spPr>
        <p:txBody>
          <a:bodyPr wrap="square" rtlCol="0">
            <a:spAutoFit/>
          </a:bodyPr>
          <a:lstStyle/>
          <a:p>
            <a:pPr>
              <a:spcBef>
                <a:spcPts val="1200"/>
              </a:spcBef>
            </a:pPr>
            <a:r>
              <a:rPr lang="en-US" sz="2600" dirty="0">
                <a:solidFill>
                  <a:schemeClr val="tx2">
                    <a:lumMod val="60000"/>
                    <a:lumOff val="40000"/>
                  </a:schemeClr>
                </a:solidFill>
              </a:rPr>
              <a:t>Typically, WSC participants decide the operational details of decision making at the conference, rather than mandating rules through </a:t>
            </a:r>
            <a:r>
              <a:rPr lang="en-US" sz="2600" i="1" dirty="0">
                <a:solidFill>
                  <a:schemeClr val="tx2">
                    <a:lumMod val="60000"/>
                    <a:lumOff val="40000"/>
                  </a:schemeClr>
                </a:solidFill>
              </a:rPr>
              <a:t>CAR</a:t>
            </a:r>
            <a:r>
              <a:rPr lang="en-US" sz="2600" dirty="0">
                <a:solidFill>
                  <a:schemeClr val="tx2">
                    <a:lumMod val="60000"/>
                    <a:lumOff val="40000"/>
                  </a:schemeClr>
                </a:solidFill>
              </a:rPr>
              <a:t>  motions. We believe that is the most appropriate and practical approach. </a:t>
            </a:r>
          </a:p>
          <a:p>
            <a:pPr>
              <a:spcBef>
                <a:spcPts val="1200"/>
              </a:spcBef>
            </a:pPr>
            <a:r>
              <a:rPr lang="en-US" sz="2600" dirty="0">
                <a:solidFill>
                  <a:schemeClr val="tx2">
                    <a:lumMod val="60000"/>
                    <a:lumOff val="40000"/>
                  </a:schemeClr>
                </a:solidFill>
              </a:rPr>
              <a:t>We have been investigating new voting technology. The company that makes the technology we used at the 2016 and 2018 WSC no longer exists, and we are looking for an approach to polling and voting that will better suit a hybrid conference, rather than the “clickers” we used previously. We are aware that many participants will be unable to obtain visas for WSC 2023, and some may opt not to attend in person because of health considerations. </a:t>
            </a:r>
          </a:p>
          <a:p>
            <a:pPr>
              <a:spcBef>
                <a:spcPts val="1200"/>
              </a:spcBef>
            </a:pPr>
            <a:r>
              <a:rPr lang="en-US" sz="2600" dirty="0">
                <a:solidFill>
                  <a:schemeClr val="tx2">
                    <a:lumMod val="60000"/>
                    <a:lumOff val="40000"/>
                  </a:schemeClr>
                </a:solidFill>
              </a:rPr>
              <a:t>Thus far, the options we have looked at all feature confidential voting as the default or the only option. The e-polling software that the WSC currently uses lets us know who voted and verifies that there is only one vote from each participant, but how each participant votes is anonymous by design. There is no way to reveal how each participant votes. This appears to be the most common industry standard. </a:t>
            </a:r>
          </a:p>
        </p:txBody>
      </p:sp>
    </p:spTree>
    <p:extLst>
      <p:ext uri="{BB962C8B-B14F-4D97-AF65-F5344CB8AC3E}">
        <p14:creationId xmlns:p14="http://schemas.microsoft.com/office/powerpoint/2010/main" val="210085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19:</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the WB to create a virtual Institutional Review Board (IRB) to review all researchers and their research questions that request access to the Narcotics Anonymous population through NAWS to conduct research.</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6" y="3419002"/>
            <a:ext cx="9467302" cy="2708434"/>
          </a:xfrm>
          <a:prstGeom prst="rect">
            <a:avLst/>
          </a:prstGeom>
          <a:noFill/>
        </p:spPr>
        <p:txBody>
          <a:bodyPr wrap="square" rtlCol="0">
            <a:spAutoFit/>
          </a:bodyPr>
          <a:lstStyle/>
          <a:p>
            <a:r>
              <a:rPr lang="en-US" sz="3400" b="1" dirty="0">
                <a:solidFill>
                  <a:schemeClr val="accent5"/>
                </a:solidFill>
              </a:rPr>
              <a:t>Maker:  </a:t>
            </a:r>
            <a:r>
              <a:rPr lang="en-US" sz="3400" dirty="0">
                <a:solidFill>
                  <a:schemeClr val="tx2">
                    <a:lumMod val="60000"/>
                    <a:lumOff val="40000"/>
                  </a:schemeClr>
                </a:solidFill>
              </a:rPr>
              <a:t>Wisconsin Region</a:t>
            </a:r>
          </a:p>
          <a:p>
            <a:r>
              <a:rPr lang="en-US" sz="3400" b="1" dirty="0">
                <a:solidFill>
                  <a:srgbClr val="9B236B"/>
                </a:solidFill>
              </a:rPr>
              <a:t>Intent:  </a:t>
            </a:r>
            <a:r>
              <a:rPr lang="en-US" sz="3400" dirty="0">
                <a:solidFill>
                  <a:schemeClr val="tx2">
                    <a:lumMod val="60000"/>
                    <a:lumOff val="40000"/>
                  </a:schemeClr>
                </a:solidFill>
              </a:rPr>
              <a:t>To avoid the misuse of Narcotics Anonymous member information.</a:t>
            </a:r>
          </a:p>
          <a:p>
            <a:r>
              <a:rPr lang="en-US" sz="3400" b="1" dirty="0">
                <a:solidFill>
                  <a:srgbClr val="9B236B"/>
                </a:solidFill>
              </a:rPr>
              <a:t>Financial Impact: </a:t>
            </a:r>
            <a:r>
              <a:rPr lang="en-US" sz="3400" dirty="0">
                <a:solidFill>
                  <a:schemeClr val="tx2">
                    <a:lumMod val="60000"/>
                    <a:lumOff val="40000"/>
                  </a:schemeClr>
                </a:solidFill>
              </a:rPr>
              <a:t>A virtual workgroup would have minimal direct costs.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573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4E81D4-79F5-544B-8985-606661FF7014}"/>
              </a:ext>
            </a:extLst>
          </p:cNvPr>
          <p:cNvSpPr txBox="1"/>
          <p:nvPr/>
        </p:nvSpPr>
        <p:spPr>
          <a:xfrm>
            <a:off x="1311791" y="937543"/>
            <a:ext cx="10880209" cy="5693866"/>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The WSC has been evolving to a consensus-based decision-making process, and in that spirit has made a number of changes to processes, all of which seem to clash with the intention of this motion. The WSC has decided, when meeting in person, that when a vote or poll is taken, the screen will display who has and hasn’t voted, but not how anyone voted. That said, there are no “secret ballots” at the conference, with the exception of elections. Voice vote was the primary means for deciding things at the WSC for decades, and now voting is done electronically. Participants have the right to choose a roll call vote for any decision, but the body has decided to move away from roll call and standing votes. This evolution over the past ten years has helped to eliminate peer pressure and strengthen the consensus-building process. The only time that how individual participants vote becomes an issue for the body is when there is consensus on an item and participants who are not part of the consensus are asked if they want to speak. </a:t>
            </a:r>
          </a:p>
        </p:txBody>
      </p:sp>
    </p:spTree>
    <p:extLst>
      <p:ext uri="{BB962C8B-B14F-4D97-AF65-F5344CB8AC3E}">
        <p14:creationId xmlns:p14="http://schemas.microsoft.com/office/powerpoint/2010/main" val="3367209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4E81D4-79F5-544B-8985-606661FF7014}"/>
              </a:ext>
            </a:extLst>
          </p:cNvPr>
          <p:cNvSpPr txBox="1"/>
          <p:nvPr/>
        </p:nvSpPr>
        <p:spPr>
          <a:xfrm>
            <a:off x="1311791" y="937543"/>
            <a:ext cx="10880209" cy="5647700"/>
          </a:xfrm>
          <a:prstGeom prst="rect">
            <a:avLst/>
          </a:prstGeom>
          <a:noFill/>
        </p:spPr>
        <p:txBody>
          <a:bodyPr wrap="square" rtlCol="0">
            <a:spAutoFit/>
          </a:bodyPr>
          <a:lstStyle/>
          <a:p>
            <a:pPr>
              <a:spcBef>
                <a:spcPts val="1200"/>
              </a:spcBef>
            </a:pPr>
            <a:r>
              <a:rPr lang="en-US" sz="2700" dirty="0">
                <a:solidFill>
                  <a:schemeClr val="tx2">
                    <a:lumMod val="60000"/>
                    <a:lumOff val="40000"/>
                  </a:schemeClr>
                </a:solidFill>
              </a:rPr>
              <a:t>Trying to match the technology to the demands of a </a:t>
            </a:r>
            <a:r>
              <a:rPr lang="en-US" sz="2700" i="1" dirty="0">
                <a:solidFill>
                  <a:schemeClr val="tx2">
                    <a:lumMod val="60000"/>
                    <a:lumOff val="40000"/>
                  </a:schemeClr>
                </a:solidFill>
              </a:rPr>
              <a:t>CAR</a:t>
            </a:r>
            <a:r>
              <a:rPr lang="en-US" sz="2700" dirty="0">
                <a:solidFill>
                  <a:schemeClr val="tx2">
                    <a:lumMod val="60000"/>
                    <a:lumOff val="40000"/>
                  </a:schemeClr>
                </a:solidFill>
              </a:rPr>
              <a:t>  motion will limit our options and will restrict the WSC’s ability to make decisions and do its work. To give two examples, initial straw polls on all </a:t>
            </a:r>
            <a:r>
              <a:rPr lang="en-US" sz="2700" i="1" dirty="0">
                <a:solidFill>
                  <a:schemeClr val="tx2">
                    <a:lumMod val="60000"/>
                    <a:lumOff val="40000"/>
                  </a:schemeClr>
                </a:solidFill>
              </a:rPr>
              <a:t>CAR</a:t>
            </a:r>
            <a:r>
              <a:rPr lang="en-US" sz="2700" dirty="0">
                <a:solidFill>
                  <a:schemeClr val="tx2">
                    <a:lumMod val="60000"/>
                    <a:lumOff val="40000"/>
                  </a:schemeClr>
                </a:solidFill>
              </a:rPr>
              <a:t>  motions and amendments are now taken in advance of the meeting, with results posted on </a:t>
            </a:r>
            <a:r>
              <a:rPr lang="en-US" sz="2700" dirty="0" err="1">
                <a:solidFill>
                  <a:schemeClr val="tx2">
                    <a:lumMod val="60000"/>
                    <a:lumOff val="40000"/>
                  </a:schemeClr>
                </a:solidFill>
              </a:rPr>
              <a:t>na.org</a:t>
            </a:r>
            <a:r>
              <a:rPr lang="en-US" sz="2700" dirty="0">
                <a:solidFill>
                  <a:schemeClr val="tx2">
                    <a:lumMod val="60000"/>
                    <a:lumOff val="40000"/>
                  </a:schemeClr>
                </a:solidFill>
              </a:rPr>
              <a:t>. This makes business much more efficient and helps the Cofacilitators plan the order of business at the meeting. It also gives participants a sense of where the body as a whole stands on each motion. The WSC has also elected, at the past two conferences, to make some decisions outside of sessions by e-poll. Both of these things—initial straw polls in advance of the meeting and e-polling after sessions, would be impossible if this motion were to pass. Given the fact that the upcoming conference will be unlike any we have ever had—more hybrid than any in history—it seems wise to allow participants the flexibility to make operational and procedural decisions as necessary and not tie their hands through a </a:t>
            </a:r>
            <a:r>
              <a:rPr lang="en-US" sz="2700" i="1" dirty="0">
                <a:solidFill>
                  <a:schemeClr val="tx2">
                    <a:lumMod val="60000"/>
                    <a:lumOff val="40000"/>
                  </a:schemeClr>
                </a:solidFill>
              </a:rPr>
              <a:t>CAR</a:t>
            </a:r>
            <a:r>
              <a:rPr lang="en-US" sz="2700" dirty="0">
                <a:solidFill>
                  <a:schemeClr val="tx2">
                    <a:lumMod val="60000"/>
                    <a:lumOff val="40000"/>
                  </a:schemeClr>
                </a:solidFill>
              </a:rPr>
              <a:t>  motion.</a:t>
            </a:r>
          </a:p>
        </p:txBody>
      </p:sp>
    </p:spTree>
    <p:extLst>
      <p:ext uri="{BB962C8B-B14F-4D97-AF65-F5344CB8AC3E}">
        <p14:creationId xmlns:p14="http://schemas.microsoft.com/office/powerpoint/2010/main" val="406325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1534935"/>
            <a:ext cx="10321836"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25</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votes and straw polls on motions that were included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or the Conference Approval Track, not to include election ballots, will be displayed in real time for all Conference Participants to see, showing who voted and how they voted. </a:t>
            </a:r>
          </a:p>
        </p:txBody>
      </p:sp>
      <p:sp>
        <p:nvSpPr>
          <p:cNvPr id="3" name="TextBox 2">
            <a:extLst>
              <a:ext uri="{FF2B5EF4-FFF2-40B4-BE49-F238E27FC236}">
                <a16:creationId xmlns:a16="http://schemas.microsoft.com/office/drawing/2014/main" id="{9A9E0E37-C6F3-45D2-36D5-7F83519AD91C}"/>
              </a:ext>
            </a:extLst>
          </p:cNvPr>
          <p:cNvSpPr txBox="1"/>
          <p:nvPr/>
        </p:nvSpPr>
        <p:spPr>
          <a:xfrm>
            <a:off x="1791094" y="3644154"/>
            <a:ext cx="5285901" cy="1754326"/>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see how each Conference Participant votes on each motion.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327639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713DFCC-B7DE-1B0A-AEE2-886AD63DD82B}"/>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D80914-0C26-DB2F-206A-B2DABFF0DF98}"/>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820269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9830B-B3DE-D04C-A128-742F12CB4745}"/>
              </a:ext>
            </a:extLst>
          </p:cNvPr>
          <p:cNvSpPr/>
          <p:nvPr/>
        </p:nvSpPr>
        <p:spPr>
          <a:xfrm>
            <a:off x="424405" y="525045"/>
            <a:ext cx="11277600" cy="5878532"/>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dirty="0">
                <a:solidFill>
                  <a:schemeClr val="accent1"/>
                </a:solidFill>
                <a:ea typeface="Cambria" charset="0"/>
                <a:cs typeface="Cambria" charset="0"/>
                <a:sym typeface="PopplLaudatio-Regular"/>
              </a:rPr>
              <a:t>Six</a:t>
            </a:r>
            <a:r>
              <a:rPr lang="en-US" sz="4000" kern="1200" dirty="0">
                <a:solidFill>
                  <a:schemeClr val="accent1"/>
                </a:solidFill>
                <a:ea typeface="Cambria" charset="0"/>
                <a:cs typeface="Cambria" charset="0"/>
                <a:sym typeface="PopplLaudatio-Regular"/>
              </a:rPr>
              <a:t> other </a:t>
            </a:r>
            <a:r>
              <a:rPr lang="en-US" sz="4000" dirty="0">
                <a:solidFill>
                  <a:schemeClr val="accent1"/>
                </a:solidFill>
                <a:ea typeface="Cambria" charset="0"/>
                <a:cs typeface="Cambria" charset="0"/>
                <a:sym typeface="PopplLaudatio-Regular"/>
              </a:rPr>
              <a:t>PowerPoint</a:t>
            </a:r>
            <a:r>
              <a:rPr lang="en-US" sz="4000" kern="1200" dirty="0">
                <a:solidFill>
                  <a:schemeClr val="accent1"/>
                </a:solidFill>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i="1" dirty="0">
                <a:solidFill>
                  <a:schemeClr val="accent1"/>
                </a:solidFill>
                <a:ea typeface="Cambria" charset="0"/>
                <a:cs typeface="Cambria" charset="0"/>
                <a:sym typeface="PopplLaudatio-Regular"/>
              </a:rPr>
              <a:t>CAR</a:t>
            </a:r>
            <a:r>
              <a:rPr lang="en-US" sz="4000" dirty="0">
                <a:solidFill>
                  <a:schemeClr val="accent1"/>
                </a:solidFill>
                <a:ea typeface="Cambria" charset="0"/>
                <a:cs typeface="Cambria" charset="0"/>
                <a:sym typeface="PopplLaudatio-Regular"/>
              </a:rPr>
              <a:t>  survey also available online</a:t>
            </a:r>
            <a:endParaRPr lang="en-US" sz="4000" kern="1200" dirty="0">
              <a:solidFill>
                <a:schemeClr val="accent1"/>
              </a:solidFill>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i="1" kern="1200" dirty="0">
                <a:solidFill>
                  <a:schemeClr val="accent1"/>
                </a:solidFill>
                <a:ea typeface="Cambria" charset="0"/>
                <a:cs typeface="Cambria" charset="0"/>
                <a:sym typeface="PopplLaudatio-Regular"/>
              </a:rPr>
              <a:t>CAR</a:t>
            </a:r>
            <a:r>
              <a:rPr lang="en-US" sz="4000" kern="1200" dirty="0">
                <a:solidFill>
                  <a:schemeClr val="accent1"/>
                </a:solidFill>
                <a:ea typeface="Cambria" charset="0"/>
                <a:cs typeface="Cambria" charset="0"/>
                <a:sym typeface="PopplLaudatio-Regular"/>
              </a:rPr>
              <a:t>  available for download</a:t>
            </a: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worldboard@na.org</a:t>
            </a:r>
            <a:r>
              <a:rPr lang="en-US" sz="5400" u="sng" kern="1200" dirty="0">
                <a:solidFill>
                  <a:srgbClr val="00B0F0"/>
                </a:solidFill>
                <a:uFill>
                  <a:solidFill>
                    <a:srgbClr val="00B0F0"/>
                  </a:solidFill>
                </a:uFill>
                <a:ea typeface="Cambria" charset="0"/>
                <a:cs typeface="Cambria" charset="0"/>
                <a:sym typeface="PopplLaudatio-Regular"/>
              </a:rPr>
              <a:t> </a:t>
            </a:r>
          </a:p>
          <a:p>
            <a:pPr lvl="3" defTabSz="457200">
              <a:spcBef>
                <a:spcPts val="600"/>
              </a:spcBef>
              <a:buSzPct val="75000"/>
              <a:defRPr sz="1800"/>
            </a:pPr>
            <a:endParaRPr lang="en-US" sz="5400" u="sng" dirty="0">
              <a:solidFill>
                <a:srgbClr val="00B0F0"/>
              </a:solidFill>
              <a:uFill>
                <a:solidFill>
                  <a:srgbClr val="00B0F0"/>
                </a:solidFill>
              </a:uFill>
              <a:ea typeface="Cambria" charset="0"/>
              <a:cs typeface="Cambria" charset="0"/>
              <a:sym typeface="PopplLaudatio-Regular"/>
            </a:endParaRP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www.na.org</a:t>
            </a:r>
            <a:r>
              <a:rPr lang="en-US" sz="5400" u="sng" kern="1200" dirty="0">
                <a:solidFill>
                  <a:srgbClr val="00B0F0"/>
                </a:solidFill>
                <a:uFill>
                  <a:solidFill>
                    <a:srgbClr val="00B0F0"/>
                  </a:solidFill>
                </a:uFill>
                <a:ea typeface="Cambria" charset="0"/>
                <a:cs typeface="Cambria" charset="0"/>
                <a:sym typeface="PopplLaudatio-Regular"/>
              </a:rPr>
              <a:t>/conference </a:t>
            </a:r>
          </a:p>
          <a:p>
            <a:pPr marL="457200" lvl="1" defTabSz="457200">
              <a:spcBef>
                <a:spcPts val="600"/>
              </a:spcBef>
              <a:buClrTx/>
              <a:buSzPct val="75000"/>
              <a:defRPr sz="1800"/>
            </a:pPr>
            <a:r>
              <a:rPr lang="en-US" sz="5400" u="sng" kern="1200" dirty="0">
                <a:solidFill>
                  <a:srgbClr val="00B0F0"/>
                </a:solidFill>
                <a:uFill>
                  <a:solidFill>
                    <a:srgbClr val="00B0F0"/>
                  </a:solidFill>
                </a:uFill>
                <a:ea typeface="Cambria" charset="0"/>
                <a:cs typeface="Cambria" charset="0"/>
                <a:sym typeface="PopplLaudatio-Regular"/>
              </a:rPr>
              <a:t>  </a:t>
            </a:r>
          </a:p>
        </p:txBody>
      </p:sp>
      <p:pic>
        <p:nvPicPr>
          <p:cNvPr id="6" name="Picture 5">
            <a:extLst>
              <a:ext uri="{FF2B5EF4-FFF2-40B4-BE49-F238E27FC236}">
                <a16:creationId xmlns:a16="http://schemas.microsoft.com/office/drawing/2014/main" id="{46945561-E8BD-4BC5-9FFB-A7E02FF650D1}"/>
              </a:ext>
            </a:extLst>
          </p:cNvPr>
          <p:cNvPicPr>
            <a:picLocks noChangeAspect="1"/>
          </p:cNvPicPr>
          <p:nvPr/>
        </p:nvPicPr>
        <p:blipFill>
          <a:blip r:embed="rId3"/>
          <a:stretch>
            <a:fillRect/>
          </a:stretch>
        </p:blipFill>
        <p:spPr>
          <a:xfrm>
            <a:off x="8248891" y="1911752"/>
            <a:ext cx="3657600" cy="4724400"/>
          </a:xfrm>
          <a:prstGeom prst="rect">
            <a:avLst/>
          </a:prstGeom>
          <a:ln>
            <a:solidFill>
              <a:schemeClr val="accent1">
                <a:lumMod val="60000"/>
                <a:lumOff val="40000"/>
              </a:schemeClr>
            </a:solidFill>
          </a:ln>
        </p:spPr>
      </p:pic>
      <p:pic>
        <p:nvPicPr>
          <p:cNvPr id="2" name="Picture 1">
            <a:extLst>
              <a:ext uri="{FF2B5EF4-FFF2-40B4-BE49-F238E27FC236}">
                <a16:creationId xmlns:a16="http://schemas.microsoft.com/office/drawing/2014/main" id="{10AC8C59-E674-64F1-D835-616F6395F6AE}"/>
              </a:ext>
            </a:extLst>
          </p:cNvPr>
          <p:cNvPicPr>
            <a:picLocks noChangeAspect="1"/>
          </p:cNvPicPr>
          <p:nvPr/>
        </p:nvPicPr>
        <p:blipFill>
          <a:blip r:embed="rId4"/>
          <a:stretch>
            <a:fillRect/>
          </a:stretch>
        </p:blipFill>
        <p:spPr>
          <a:xfrm>
            <a:off x="155463" y="4034677"/>
            <a:ext cx="1674492" cy="2170141"/>
          </a:xfrm>
          <a:prstGeom prst="rect">
            <a:avLst/>
          </a:prstGeom>
        </p:spPr>
      </p:pic>
    </p:spTree>
    <p:extLst>
      <p:ext uri="{BB962C8B-B14F-4D97-AF65-F5344CB8AC3E}">
        <p14:creationId xmlns:p14="http://schemas.microsoft.com/office/powerpoint/2010/main" val="305844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19</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829006" cy="5324535"/>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To ensure that the members of the Narcotics Anonymous Fellowship are protected when NAWS is asking them to participate in surveys that are being led by non-NAWS researchers. According to the protected population clause of the American Psychological Association (APA), anyone who has a mental health diagnosis is taken into the protected population when conducting research, further our members, who are addicts are classified in the category of substance use disorder according to the Diagnostic and Statistical Manual 5th Release (DSM-5), which classifies addiction as a mental illness.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08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19</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829006" cy="5324535"/>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An IRB would ensure that consent is given from each member, which would further ensure that our members understood what their answers were going to be used for, as well as ensuring that anonymity and clarity was offered to all who participated in the surveys. An IRB would ensure that ethical and safe practices are carried out for our members and the principles that our Fellowship stand by within our traditions are followed when allowing anyone to conduct research using the Narcotics Anonymous population. This IRB would review all research requests to ensure proper care with our member information.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68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5816977"/>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World Services has successfully cooperated with outside researchers on a number of occasions, and the resulting research and articles have brought us closer to our vision that “Narcotics Anonymous has universal recognition and respect as a viable program of recovery.” We do not believe it is necessary to create an Institutional Review Board (IRB) because there are already safeguards in place to protect Narcotics Anonymous member information and avoid the “misuse” referenced in the motion’s intent. </a:t>
            </a:r>
          </a:p>
          <a:p>
            <a:pPr>
              <a:spcBef>
                <a:spcPts val="1200"/>
              </a:spcBef>
              <a:spcAft>
                <a:spcPts val="1200"/>
              </a:spcAft>
            </a:pPr>
            <a:r>
              <a:rPr lang="en-US" sz="3200" dirty="0">
                <a:solidFill>
                  <a:schemeClr val="tx2">
                    <a:lumMod val="60000"/>
                    <a:lumOff val="40000"/>
                  </a:schemeClr>
                </a:solidFill>
              </a:rPr>
              <a:t>The only research that NA World Services has agreed to assist with is on behalf of reputable medical researchers who have national and international reach in what they publish. . . .</a:t>
            </a:r>
          </a:p>
        </p:txBody>
      </p:sp>
    </p:spTree>
    <p:extLst>
      <p:ext uri="{BB962C8B-B14F-4D97-AF65-F5344CB8AC3E}">
        <p14:creationId xmlns:p14="http://schemas.microsoft.com/office/powerpoint/2010/main" val="398487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5509200"/>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As they are medical researchers, their projects and questions already go through a vetting process. The surveys we have posted to assist in their data collection are voluntary and anonymous. Their research has to be preapproved by a medical review board. Concerns about ethical and safe practices and clarity and consent are all part of the process they are already required to go through. Establishing an IRB at NA World Services would likely mean we would be unable to consider any of these requests because a medical review board is the final sign-off on a research survey. It would be a shame to go back to the days when NA is not cited in any research, and the published research on addiction is mostly funded by pharmaceutical companies. . . .</a:t>
            </a:r>
          </a:p>
        </p:txBody>
      </p:sp>
    </p:spTree>
    <p:extLst>
      <p:ext uri="{BB962C8B-B14F-4D97-AF65-F5344CB8AC3E}">
        <p14:creationId xmlns:p14="http://schemas.microsoft.com/office/powerpoint/2010/main" val="452271273"/>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877</TotalTime>
  <Words>15811</Words>
  <Application>Microsoft Macintosh PowerPoint</Application>
  <PresentationFormat>ワイド画面</PresentationFormat>
  <Paragraphs>451</Paragraphs>
  <Slides>53</Slides>
  <Notes>46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53</vt:i4>
      </vt:variant>
    </vt:vector>
  </HeadingPairs>
  <TitlesOfParts>
    <vt:vector size="62" baseType="lpstr">
      <vt:lpstr>Myriad Pro</vt:lpstr>
      <vt:lpstr>小塚ゴシック Pr6N R</vt:lpstr>
      <vt:lpstr>Arial</vt:lpstr>
      <vt:lpstr>Calibri</vt:lpstr>
      <vt:lpstr>Franklin Gothic Book</vt:lpstr>
      <vt:lpstr>Franklin Gothic Demi</vt:lpstr>
      <vt:lpstr>Franklin Gothic Heavy</vt:lpstr>
      <vt:lpstr>Franklin Gothic Medium Cond</vt:lpstr>
      <vt:lpstr>Office Theme</vt:lpstr>
      <vt:lpstr>PowerPoint プレゼンテーション</vt:lpstr>
      <vt:lpstr>2023 CAR  PowerPoints</vt:lpstr>
      <vt:lpstr>2023 CAR  PowerPoints</vt:lpstr>
      <vt:lpstr>Public Relations and Hospitals &amp; Institutions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WSC Policies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6126</cp:lastModifiedBy>
  <cp:revision>33</cp:revision>
  <dcterms:created xsi:type="dcterms:W3CDTF">2022-10-26T22:08:46Z</dcterms:created>
  <dcterms:modified xsi:type="dcterms:W3CDTF">2023-04-15T17:37:25Z</dcterms:modified>
</cp:coreProperties>
</file>